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</p:sldMasterIdLst>
  <p:notesMasterIdLst>
    <p:notesMasterId r:id="rId24"/>
  </p:notesMasterIdLst>
  <p:sldIdLst>
    <p:sldId id="256" r:id="rId5"/>
    <p:sldId id="302" r:id="rId6"/>
    <p:sldId id="303" r:id="rId7"/>
    <p:sldId id="316" r:id="rId8"/>
    <p:sldId id="319" r:id="rId9"/>
    <p:sldId id="320" r:id="rId10"/>
    <p:sldId id="317" r:id="rId11"/>
    <p:sldId id="315" r:id="rId12"/>
    <p:sldId id="321" r:id="rId13"/>
    <p:sldId id="308" r:id="rId14"/>
    <p:sldId id="322" r:id="rId15"/>
    <p:sldId id="280" r:id="rId16"/>
    <p:sldId id="301" r:id="rId17"/>
    <p:sldId id="310" r:id="rId18"/>
    <p:sldId id="307" r:id="rId19"/>
    <p:sldId id="281" r:id="rId20"/>
    <p:sldId id="312" r:id="rId21"/>
    <p:sldId id="318" r:id="rId22"/>
    <p:sldId id="313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7296" userDrawn="1">
          <p15:clr>
            <a:srgbClr val="A4A3A4"/>
          </p15:clr>
        </p15:guide>
        <p15:guide id="2" pos="384" userDrawn="1">
          <p15:clr>
            <a:srgbClr val="A4A3A4"/>
          </p15:clr>
        </p15:guide>
        <p15:guide id="3" orient="horz" pos="528" userDrawn="1">
          <p15:clr>
            <a:srgbClr val="A4A3A4"/>
          </p15:clr>
        </p15:guide>
        <p15:guide id="4" orient="horz" pos="3552" userDrawn="1">
          <p15:clr>
            <a:srgbClr val="A4A3A4"/>
          </p15:clr>
        </p15:guide>
        <p15:guide id="5" orient="horz" pos="768" userDrawn="1">
          <p15:clr>
            <a:srgbClr val="A4A3A4"/>
          </p15:clr>
        </p15:guide>
        <p15:guide id="7" pos="4032" userDrawn="1">
          <p15:clr>
            <a:srgbClr val="A4A3A4"/>
          </p15:clr>
        </p15:guide>
        <p15:guide id="9" pos="3648" userDrawn="1">
          <p15:clr>
            <a:srgbClr val="A4A3A4"/>
          </p15:clr>
        </p15:guide>
        <p15:guide id="10" orient="horz" pos="1536" userDrawn="1">
          <p15:clr>
            <a:srgbClr val="A4A3A4"/>
          </p15:clr>
        </p15:guide>
        <p15:guide id="11" orient="horz" pos="187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3" name="Author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5F543"/>
    <a:srgbClr val="28ACAD"/>
    <a:srgbClr val="E5F2F3"/>
    <a:srgbClr val="FCB9E5"/>
    <a:srgbClr val="ED7F35"/>
    <a:srgbClr val="4572C7"/>
    <a:srgbClr val="FFFFFF"/>
    <a:srgbClr val="F3C0F3"/>
    <a:srgbClr val="D7E9FF"/>
    <a:srgbClr val="C8E7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C2B6329-0165-3092-3680-8CE32DEBCE34}" v="1002" dt="2025-01-09T16:20:50.055"/>
    <p1510:client id="{4FC3F4CB-AA1E-FF09-A150-606C08296ABB}" v="2" dt="2025-01-09T22:39:25.420"/>
    <p1510:client id="{ED58AB0F-BDA7-4085-AA37-9BD8850D050D}" v="4730" dt="2025-01-10T02:47:23.73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331" autoAdjust="0"/>
    <p:restoredTop sz="95701"/>
  </p:normalViewPr>
  <p:slideViewPr>
    <p:cSldViewPr>
      <p:cViewPr varScale="1">
        <p:scale>
          <a:sx n="93" d="100"/>
          <a:sy n="93" d="100"/>
        </p:scale>
        <p:origin x="106" y="134"/>
      </p:cViewPr>
      <p:guideLst>
        <p:guide pos="7296"/>
        <p:guide pos="384"/>
        <p:guide orient="horz" pos="528"/>
        <p:guide orient="horz" pos="3552"/>
        <p:guide orient="horz" pos="768"/>
        <p:guide pos="4032"/>
        <p:guide pos="3648"/>
        <p:guide orient="horz" pos="1536"/>
        <p:guide orient="horz" pos="18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8" d="100"/>
          <a:sy n="58" d="100"/>
        </p:scale>
        <p:origin x="3240" y="67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Relationship Id="rId30" Type="http://schemas.microsoft.com/office/2015/10/relationships/revisionInfo" Target="revisionInfo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070F7B2-6DB2-489F-98B2-16DAC57B1AAE}" type="doc">
      <dgm:prSet loTypeId="urn:microsoft.com/office/officeart/2008/layout/PictureAccentList" loCatId="list" qsTypeId="urn:microsoft.com/office/officeart/2005/8/quickstyle/simple1" qsCatId="simple" csTypeId="urn:microsoft.com/office/officeart/2005/8/colors/accent1_4" csCatId="accent1" phldr="1"/>
      <dgm:spPr/>
      <dgm:t>
        <a:bodyPr/>
        <a:lstStyle/>
        <a:p>
          <a:endParaRPr lang="en-US"/>
        </a:p>
      </dgm:t>
    </dgm:pt>
    <dgm:pt modelId="{AFAB51AC-FDE5-4E54-A865-4E420D61A6E2}">
      <dgm:prSet/>
      <dgm:spPr/>
      <dgm:t>
        <a:bodyPr/>
        <a:lstStyle/>
        <a:p>
          <a:r>
            <a:rPr lang="el-GR" dirty="0">
              <a:latin typeface="+mn-lt"/>
            </a:rPr>
            <a:t>προστατεύει το ανθρώπινο σώμα από φυσικές, χημικές και μικροβιακές επιθέσεις</a:t>
          </a:r>
          <a:endParaRPr lang="en-US" dirty="0">
            <a:latin typeface="+mn-lt"/>
          </a:endParaRPr>
        </a:p>
      </dgm:t>
    </dgm:pt>
    <dgm:pt modelId="{3EBA916F-40A2-4DB4-BDAF-70F1F4431580}" type="parTrans" cxnId="{FE2EA793-FE64-4E56-A82C-4EDDBE81E52C}">
      <dgm:prSet/>
      <dgm:spPr/>
      <dgm:t>
        <a:bodyPr/>
        <a:lstStyle/>
        <a:p>
          <a:endParaRPr lang="en-US"/>
        </a:p>
      </dgm:t>
    </dgm:pt>
    <dgm:pt modelId="{D05C0491-C15C-4FC1-BE16-3CDD8EF71A9E}" type="sibTrans" cxnId="{FE2EA793-FE64-4E56-A82C-4EDDBE81E52C}">
      <dgm:prSet/>
      <dgm:spPr/>
      <dgm:t>
        <a:bodyPr/>
        <a:lstStyle/>
        <a:p>
          <a:endParaRPr lang="en-US"/>
        </a:p>
      </dgm:t>
    </dgm:pt>
    <dgm:pt modelId="{C43E9B2B-A316-4F3C-8E58-6F644AFE64A6}">
      <dgm:prSet/>
      <dgm:spPr/>
      <dgm:t>
        <a:bodyPr/>
        <a:lstStyle/>
        <a:p>
          <a:r>
            <a:rPr lang="el-GR" dirty="0">
              <a:latin typeface="+mn-lt"/>
            </a:rPr>
            <a:t>περιορίζει την ανεξέλεγκτη απώλεια νερού</a:t>
          </a:r>
          <a:endParaRPr lang="en-US" dirty="0">
            <a:latin typeface="+mn-lt"/>
          </a:endParaRPr>
        </a:p>
      </dgm:t>
    </dgm:pt>
    <dgm:pt modelId="{6D04E90D-0D0D-4F29-B5B9-373C4C485D0D}" type="parTrans" cxnId="{7ED7ED4B-B8D8-4869-9F36-C1104BC8D97C}">
      <dgm:prSet/>
      <dgm:spPr/>
      <dgm:t>
        <a:bodyPr/>
        <a:lstStyle/>
        <a:p>
          <a:endParaRPr lang="en-US"/>
        </a:p>
      </dgm:t>
    </dgm:pt>
    <dgm:pt modelId="{42B138B7-A91D-49AA-9D5F-DE93E9CB462E}" type="sibTrans" cxnId="{7ED7ED4B-B8D8-4869-9F36-C1104BC8D97C}">
      <dgm:prSet/>
      <dgm:spPr/>
      <dgm:t>
        <a:bodyPr/>
        <a:lstStyle/>
        <a:p>
          <a:endParaRPr lang="en-US"/>
        </a:p>
      </dgm:t>
    </dgm:pt>
    <dgm:pt modelId="{0134435B-279B-4808-AAEF-C0C6CE207C5D}">
      <dgm:prSet/>
      <dgm:spPr/>
      <dgm:t>
        <a:bodyPr/>
        <a:lstStyle/>
        <a:p>
          <a:r>
            <a:rPr lang="el-GR" dirty="0">
              <a:latin typeface="+mn-lt"/>
            </a:rPr>
            <a:t>διαδραματίζει σημαντικό ρόλο στην </a:t>
          </a:r>
          <a:r>
            <a:rPr lang="el-GR" dirty="0" err="1">
              <a:latin typeface="+mn-lt"/>
            </a:rPr>
            <a:t>θερμορρύθμιση</a:t>
          </a:r>
          <a:endParaRPr lang="en-US" dirty="0">
            <a:latin typeface="+mn-lt"/>
          </a:endParaRPr>
        </a:p>
      </dgm:t>
    </dgm:pt>
    <dgm:pt modelId="{347DD89E-B070-4258-A39B-90469B7C4CA6}" type="parTrans" cxnId="{B60F9F2B-2272-431A-B35C-16E0A76AF98C}">
      <dgm:prSet/>
      <dgm:spPr/>
      <dgm:t>
        <a:bodyPr/>
        <a:lstStyle/>
        <a:p>
          <a:endParaRPr lang="en-US"/>
        </a:p>
      </dgm:t>
    </dgm:pt>
    <dgm:pt modelId="{932B3C82-C0F7-406E-B077-6FAF40AD2A41}" type="sibTrans" cxnId="{B60F9F2B-2272-431A-B35C-16E0A76AF98C}">
      <dgm:prSet/>
      <dgm:spPr/>
      <dgm:t>
        <a:bodyPr/>
        <a:lstStyle/>
        <a:p>
          <a:endParaRPr lang="en-US"/>
        </a:p>
      </dgm:t>
    </dgm:pt>
    <dgm:pt modelId="{1CF24102-4565-4D42-B642-F2A345DF97E4}" type="pres">
      <dgm:prSet presAssocID="{4070F7B2-6DB2-489F-98B2-16DAC57B1AAE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</dgm:pt>
    <dgm:pt modelId="{325DE645-527A-4C61-80B2-B35FDEA1D776}" type="pres">
      <dgm:prSet presAssocID="{AFAB51AC-FDE5-4E54-A865-4E420D61A6E2}" presName="root" presStyleCnt="0">
        <dgm:presLayoutVars>
          <dgm:chMax/>
          <dgm:chPref val="4"/>
        </dgm:presLayoutVars>
      </dgm:prSet>
      <dgm:spPr/>
    </dgm:pt>
    <dgm:pt modelId="{B966C79B-172A-4605-A31E-1A60DF4D2E35}" type="pres">
      <dgm:prSet presAssocID="{AFAB51AC-FDE5-4E54-A865-4E420D61A6E2}" presName="rootComposite" presStyleCnt="0">
        <dgm:presLayoutVars/>
      </dgm:prSet>
      <dgm:spPr/>
    </dgm:pt>
    <dgm:pt modelId="{E3CADC71-E13F-4683-A397-6FEA896D2A6D}" type="pres">
      <dgm:prSet presAssocID="{AFAB51AC-FDE5-4E54-A865-4E420D61A6E2}" presName="rootText" presStyleLbl="node0" presStyleIdx="0" presStyleCnt="3" custScaleY="130097">
        <dgm:presLayoutVars>
          <dgm:chMax/>
          <dgm:chPref val="4"/>
        </dgm:presLayoutVars>
      </dgm:prSet>
      <dgm:spPr/>
    </dgm:pt>
    <dgm:pt modelId="{31A286BC-921A-465C-83A9-B99639D28FCA}" type="pres">
      <dgm:prSet presAssocID="{AFAB51AC-FDE5-4E54-A865-4E420D61A6E2}" presName="childShape" presStyleCnt="0">
        <dgm:presLayoutVars>
          <dgm:chMax val="0"/>
          <dgm:chPref val="0"/>
        </dgm:presLayoutVars>
      </dgm:prSet>
      <dgm:spPr/>
    </dgm:pt>
    <dgm:pt modelId="{3CA319C1-CC12-47BF-8BC4-0BB99DF992C0}" type="pres">
      <dgm:prSet presAssocID="{C43E9B2B-A316-4F3C-8E58-6F644AFE64A6}" presName="root" presStyleCnt="0">
        <dgm:presLayoutVars>
          <dgm:chMax/>
          <dgm:chPref val="4"/>
        </dgm:presLayoutVars>
      </dgm:prSet>
      <dgm:spPr/>
    </dgm:pt>
    <dgm:pt modelId="{ABF2E8E7-D1AA-4B73-B1FA-7491C025111E}" type="pres">
      <dgm:prSet presAssocID="{C43E9B2B-A316-4F3C-8E58-6F644AFE64A6}" presName="rootComposite" presStyleCnt="0">
        <dgm:presLayoutVars/>
      </dgm:prSet>
      <dgm:spPr/>
    </dgm:pt>
    <dgm:pt modelId="{EC9CC53E-E7A9-4193-AB0D-58582CAF3DC5}" type="pres">
      <dgm:prSet presAssocID="{C43E9B2B-A316-4F3C-8E58-6F644AFE64A6}" presName="rootText" presStyleLbl="node0" presStyleIdx="1" presStyleCnt="3" custScaleY="123707">
        <dgm:presLayoutVars>
          <dgm:chMax/>
          <dgm:chPref val="4"/>
        </dgm:presLayoutVars>
      </dgm:prSet>
      <dgm:spPr/>
    </dgm:pt>
    <dgm:pt modelId="{9315D212-6290-4345-A8A3-E6794D534F91}" type="pres">
      <dgm:prSet presAssocID="{C43E9B2B-A316-4F3C-8E58-6F644AFE64A6}" presName="childShape" presStyleCnt="0">
        <dgm:presLayoutVars>
          <dgm:chMax val="0"/>
          <dgm:chPref val="0"/>
        </dgm:presLayoutVars>
      </dgm:prSet>
      <dgm:spPr/>
    </dgm:pt>
    <dgm:pt modelId="{5464886C-1AB9-4BB2-98C5-70411D7AC8C9}" type="pres">
      <dgm:prSet presAssocID="{0134435B-279B-4808-AAEF-C0C6CE207C5D}" presName="root" presStyleCnt="0">
        <dgm:presLayoutVars>
          <dgm:chMax/>
          <dgm:chPref val="4"/>
        </dgm:presLayoutVars>
      </dgm:prSet>
      <dgm:spPr/>
    </dgm:pt>
    <dgm:pt modelId="{3C6B776D-7A45-4458-B4C0-3C1D9C7E6704}" type="pres">
      <dgm:prSet presAssocID="{0134435B-279B-4808-AAEF-C0C6CE207C5D}" presName="rootComposite" presStyleCnt="0">
        <dgm:presLayoutVars/>
      </dgm:prSet>
      <dgm:spPr/>
    </dgm:pt>
    <dgm:pt modelId="{33F07BA3-F725-4C67-8379-D216F17F1ABA}" type="pres">
      <dgm:prSet presAssocID="{0134435B-279B-4808-AAEF-C0C6CE207C5D}" presName="rootText" presStyleLbl="node0" presStyleIdx="2" presStyleCnt="3" custScaleX="102030" custScaleY="123707">
        <dgm:presLayoutVars>
          <dgm:chMax/>
          <dgm:chPref val="4"/>
        </dgm:presLayoutVars>
      </dgm:prSet>
      <dgm:spPr/>
    </dgm:pt>
    <dgm:pt modelId="{9EB7B017-2ED5-4FF8-AEDF-06EBD80D7AB5}" type="pres">
      <dgm:prSet presAssocID="{0134435B-279B-4808-AAEF-C0C6CE207C5D}" presName="childShape" presStyleCnt="0">
        <dgm:presLayoutVars>
          <dgm:chMax val="0"/>
          <dgm:chPref val="0"/>
        </dgm:presLayoutVars>
      </dgm:prSet>
      <dgm:spPr/>
    </dgm:pt>
  </dgm:ptLst>
  <dgm:cxnLst>
    <dgm:cxn modelId="{D3FA8C1A-967C-4565-82CD-0AC85DAC7372}" type="presOf" srcId="{0134435B-279B-4808-AAEF-C0C6CE207C5D}" destId="{33F07BA3-F725-4C67-8379-D216F17F1ABA}" srcOrd="0" destOrd="0" presId="urn:microsoft.com/office/officeart/2008/layout/PictureAccentList"/>
    <dgm:cxn modelId="{B60F9F2B-2272-431A-B35C-16E0A76AF98C}" srcId="{4070F7B2-6DB2-489F-98B2-16DAC57B1AAE}" destId="{0134435B-279B-4808-AAEF-C0C6CE207C5D}" srcOrd="2" destOrd="0" parTransId="{347DD89E-B070-4258-A39B-90469B7C4CA6}" sibTransId="{932B3C82-C0F7-406E-B077-6FAF40AD2A41}"/>
    <dgm:cxn modelId="{9E37F634-D226-46C3-9017-532F53360B63}" type="presOf" srcId="{AFAB51AC-FDE5-4E54-A865-4E420D61A6E2}" destId="{E3CADC71-E13F-4683-A397-6FEA896D2A6D}" srcOrd="0" destOrd="0" presId="urn:microsoft.com/office/officeart/2008/layout/PictureAccentList"/>
    <dgm:cxn modelId="{13F35839-916A-43C5-A3B3-25CD01F992FE}" type="presOf" srcId="{C43E9B2B-A316-4F3C-8E58-6F644AFE64A6}" destId="{EC9CC53E-E7A9-4193-AB0D-58582CAF3DC5}" srcOrd="0" destOrd="0" presId="urn:microsoft.com/office/officeart/2008/layout/PictureAccentList"/>
    <dgm:cxn modelId="{258C8667-55B8-4747-A217-C011CEAC0191}" type="presOf" srcId="{4070F7B2-6DB2-489F-98B2-16DAC57B1AAE}" destId="{1CF24102-4565-4D42-B642-F2A345DF97E4}" srcOrd="0" destOrd="0" presId="urn:microsoft.com/office/officeart/2008/layout/PictureAccentList"/>
    <dgm:cxn modelId="{7ED7ED4B-B8D8-4869-9F36-C1104BC8D97C}" srcId="{4070F7B2-6DB2-489F-98B2-16DAC57B1AAE}" destId="{C43E9B2B-A316-4F3C-8E58-6F644AFE64A6}" srcOrd="1" destOrd="0" parTransId="{6D04E90D-0D0D-4F29-B5B9-373C4C485D0D}" sibTransId="{42B138B7-A91D-49AA-9D5F-DE93E9CB462E}"/>
    <dgm:cxn modelId="{FE2EA793-FE64-4E56-A82C-4EDDBE81E52C}" srcId="{4070F7B2-6DB2-489F-98B2-16DAC57B1AAE}" destId="{AFAB51AC-FDE5-4E54-A865-4E420D61A6E2}" srcOrd="0" destOrd="0" parTransId="{3EBA916F-40A2-4DB4-BDAF-70F1F4431580}" sibTransId="{D05C0491-C15C-4FC1-BE16-3CDD8EF71A9E}"/>
    <dgm:cxn modelId="{9766812D-D9D3-4CAB-81DF-66964E64324F}" type="presParOf" srcId="{1CF24102-4565-4D42-B642-F2A345DF97E4}" destId="{325DE645-527A-4C61-80B2-B35FDEA1D776}" srcOrd="0" destOrd="0" presId="urn:microsoft.com/office/officeart/2008/layout/PictureAccentList"/>
    <dgm:cxn modelId="{F1BE626B-0BDB-4996-9687-1974F877E10D}" type="presParOf" srcId="{325DE645-527A-4C61-80B2-B35FDEA1D776}" destId="{B966C79B-172A-4605-A31E-1A60DF4D2E35}" srcOrd="0" destOrd="0" presId="urn:microsoft.com/office/officeart/2008/layout/PictureAccentList"/>
    <dgm:cxn modelId="{503632C7-8A6F-423A-AEA2-6D49CE1E2C03}" type="presParOf" srcId="{B966C79B-172A-4605-A31E-1A60DF4D2E35}" destId="{E3CADC71-E13F-4683-A397-6FEA896D2A6D}" srcOrd="0" destOrd="0" presId="urn:microsoft.com/office/officeart/2008/layout/PictureAccentList"/>
    <dgm:cxn modelId="{D9C77840-59A6-4B14-A2D0-6F3A33A1484C}" type="presParOf" srcId="{325DE645-527A-4C61-80B2-B35FDEA1D776}" destId="{31A286BC-921A-465C-83A9-B99639D28FCA}" srcOrd="1" destOrd="0" presId="urn:microsoft.com/office/officeart/2008/layout/PictureAccentList"/>
    <dgm:cxn modelId="{88C9AE39-1462-420F-9DB8-94D6E52CA3B2}" type="presParOf" srcId="{1CF24102-4565-4D42-B642-F2A345DF97E4}" destId="{3CA319C1-CC12-47BF-8BC4-0BB99DF992C0}" srcOrd="1" destOrd="0" presId="urn:microsoft.com/office/officeart/2008/layout/PictureAccentList"/>
    <dgm:cxn modelId="{160D3C62-2637-447D-88F9-A218B78CCE4A}" type="presParOf" srcId="{3CA319C1-CC12-47BF-8BC4-0BB99DF992C0}" destId="{ABF2E8E7-D1AA-4B73-B1FA-7491C025111E}" srcOrd="0" destOrd="0" presId="urn:microsoft.com/office/officeart/2008/layout/PictureAccentList"/>
    <dgm:cxn modelId="{434424FD-BA63-44C8-A367-CBCCFB028493}" type="presParOf" srcId="{ABF2E8E7-D1AA-4B73-B1FA-7491C025111E}" destId="{EC9CC53E-E7A9-4193-AB0D-58582CAF3DC5}" srcOrd="0" destOrd="0" presId="urn:microsoft.com/office/officeart/2008/layout/PictureAccentList"/>
    <dgm:cxn modelId="{D544A27D-C526-45B1-BDA7-396223057042}" type="presParOf" srcId="{3CA319C1-CC12-47BF-8BC4-0BB99DF992C0}" destId="{9315D212-6290-4345-A8A3-E6794D534F91}" srcOrd="1" destOrd="0" presId="urn:microsoft.com/office/officeart/2008/layout/PictureAccentList"/>
    <dgm:cxn modelId="{5A819EE2-8148-4E45-B69C-1884EF362010}" type="presParOf" srcId="{1CF24102-4565-4D42-B642-F2A345DF97E4}" destId="{5464886C-1AB9-4BB2-98C5-70411D7AC8C9}" srcOrd="2" destOrd="0" presId="urn:microsoft.com/office/officeart/2008/layout/PictureAccentList"/>
    <dgm:cxn modelId="{8C447114-1787-4A28-B4DB-B56C7C7CEDA1}" type="presParOf" srcId="{5464886C-1AB9-4BB2-98C5-70411D7AC8C9}" destId="{3C6B776D-7A45-4458-B4C0-3C1D9C7E6704}" srcOrd="0" destOrd="0" presId="urn:microsoft.com/office/officeart/2008/layout/PictureAccentList"/>
    <dgm:cxn modelId="{AF5C119C-E13D-4A8D-81BE-B594AE5E0780}" type="presParOf" srcId="{3C6B776D-7A45-4458-B4C0-3C1D9C7E6704}" destId="{33F07BA3-F725-4C67-8379-D216F17F1ABA}" srcOrd="0" destOrd="0" presId="urn:microsoft.com/office/officeart/2008/layout/PictureAccentList"/>
    <dgm:cxn modelId="{CD680912-073C-4B83-A0D2-E70F35DFB65C}" type="presParOf" srcId="{5464886C-1AB9-4BB2-98C5-70411D7AC8C9}" destId="{9EB7B017-2ED5-4FF8-AEDF-06EBD80D7AB5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28795BC-9730-470C-A632-AAB0041BCDE4}" type="doc">
      <dgm:prSet loTypeId="urn:microsoft.com/office/officeart/2008/layout/LinedList" loCatId="list" qsTypeId="urn:microsoft.com/office/officeart/2005/8/quickstyle/simple5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3E57C237-A8BA-4619-AB24-1437D06B077F}">
      <dgm:prSet/>
      <dgm:spPr/>
      <dgm:t>
        <a:bodyPr/>
        <a:lstStyle/>
        <a:p>
          <a:r>
            <a:rPr lang="el-GR" dirty="0"/>
            <a:t>Περιέχονται στα </a:t>
          </a:r>
          <a:r>
            <a:rPr lang="el-GR" dirty="0" err="1"/>
            <a:t>κερατινοκύτταρα</a:t>
          </a:r>
          <a:r>
            <a:rPr lang="el-GR" dirty="0"/>
            <a:t> (</a:t>
          </a:r>
          <a:r>
            <a:rPr lang="el-GR" b="1" dirty="0"/>
            <a:t>ενδοκυτταρικοί παράγοντες</a:t>
          </a:r>
          <a:r>
            <a:rPr lang="el-GR" dirty="0"/>
            <a:t>)</a:t>
          </a:r>
          <a:endParaRPr lang="en-US" dirty="0"/>
        </a:p>
      </dgm:t>
    </dgm:pt>
    <dgm:pt modelId="{CB21F947-DD8A-4B44-A041-B8B2727B0B76}" type="parTrans" cxnId="{C8185398-1C08-4E66-811B-5E28471F1B54}">
      <dgm:prSet/>
      <dgm:spPr/>
      <dgm:t>
        <a:bodyPr/>
        <a:lstStyle/>
        <a:p>
          <a:endParaRPr lang="en-US"/>
        </a:p>
      </dgm:t>
    </dgm:pt>
    <dgm:pt modelId="{DC9796B3-E456-491A-BAFF-35D72EAAFDE0}" type="sibTrans" cxnId="{C8185398-1C08-4E66-811B-5E28471F1B54}">
      <dgm:prSet/>
      <dgm:spPr/>
      <dgm:t>
        <a:bodyPr/>
        <a:lstStyle/>
        <a:p>
          <a:endParaRPr lang="en-US"/>
        </a:p>
      </dgm:t>
    </dgm:pt>
    <dgm:pt modelId="{13B0B993-9EC4-4C68-A0A4-5D9EBE464F88}">
      <dgm:prSet/>
      <dgm:spPr/>
      <dgm:t>
        <a:bodyPr/>
        <a:lstStyle/>
        <a:p>
          <a:r>
            <a:rPr lang="el-GR" dirty="0"/>
            <a:t>Αντιστοιχούν έως και στο 10% της μάζας των </a:t>
          </a:r>
          <a:r>
            <a:rPr lang="el-GR" dirty="0" err="1"/>
            <a:t>κερατινοκυττάρων</a:t>
          </a:r>
          <a:r>
            <a:rPr lang="el-GR" dirty="0"/>
            <a:t> και στο 30% της κερατίνης στοιβάδας</a:t>
          </a:r>
          <a:endParaRPr lang="en-US" dirty="0"/>
        </a:p>
      </dgm:t>
    </dgm:pt>
    <dgm:pt modelId="{B814876E-0779-4E3A-982A-644D194E3DFB}" type="parTrans" cxnId="{3CC5CAA6-9764-4E29-AADA-4AB520D8E774}">
      <dgm:prSet/>
      <dgm:spPr/>
      <dgm:t>
        <a:bodyPr/>
        <a:lstStyle/>
        <a:p>
          <a:endParaRPr lang="en-US"/>
        </a:p>
      </dgm:t>
    </dgm:pt>
    <dgm:pt modelId="{9CEE5607-79F8-4140-A8DA-DF865DDEBE61}" type="sibTrans" cxnId="{3CC5CAA6-9764-4E29-AADA-4AB520D8E774}">
      <dgm:prSet/>
      <dgm:spPr/>
      <dgm:t>
        <a:bodyPr/>
        <a:lstStyle/>
        <a:p>
          <a:endParaRPr lang="en-US"/>
        </a:p>
      </dgm:t>
    </dgm:pt>
    <dgm:pt modelId="{07D370C7-D702-4A30-B0C1-FD5F36037E38}">
      <dgm:prSet/>
      <dgm:spPr/>
      <dgm:t>
        <a:bodyPr/>
        <a:lstStyle/>
        <a:p>
          <a:r>
            <a:rPr lang="el-GR" dirty="0"/>
            <a:t>Συνιστούν το </a:t>
          </a:r>
          <a:r>
            <a:rPr lang="el-GR" b="1" dirty="0"/>
            <a:t>κυριότερο υδρόφιλο και υγροσκοπικό συστατικό</a:t>
          </a:r>
          <a:r>
            <a:rPr lang="el-GR" dirty="0"/>
            <a:t> της κεράτινης στοιβάδας</a:t>
          </a:r>
          <a:endParaRPr lang="en-US" dirty="0"/>
        </a:p>
      </dgm:t>
    </dgm:pt>
    <dgm:pt modelId="{4E15E108-BF8F-43B1-BC05-09A8DABCEDB1}" type="parTrans" cxnId="{AE6BAECA-1EE8-4058-ACCD-558E67062FD4}">
      <dgm:prSet/>
      <dgm:spPr/>
      <dgm:t>
        <a:bodyPr/>
        <a:lstStyle/>
        <a:p>
          <a:endParaRPr lang="en-US"/>
        </a:p>
      </dgm:t>
    </dgm:pt>
    <dgm:pt modelId="{4952BBCE-2F78-4979-B8E7-BC01D66BADC2}" type="sibTrans" cxnId="{AE6BAECA-1EE8-4058-ACCD-558E67062FD4}">
      <dgm:prSet/>
      <dgm:spPr/>
      <dgm:t>
        <a:bodyPr/>
        <a:lstStyle/>
        <a:p>
          <a:endParaRPr lang="en-US"/>
        </a:p>
      </dgm:t>
    </dgm:pt>
    <dgm:pt modelId="{06B6B6C0-4924-40FC-BBA9-3D22C1E60A18}" type="pres">
      <dgm:prSet presAssocID="{A28795BC-9730-470C-A632-AAB0041BCDE4}" presName="vert0" presStyleCnt="0">
        <dgm:presLayoutVars>
          <dgm:dir/>
          <dgm:animOne val="branch"/>
          <dgm:animLvl val="lvl"/>
        </dgm:presLayoutVars>
      </dgm:prSet>
      <dgm:spPr/>
    </dgm:pt>
    <dgm:pt modelId="{1880389F-773E-4A62-85CF-7755BF511AF5}" type="pres">
      <dgm:prSet presAssocID="{3E57C237-A8BA-4619-AB24-1437D06B077F}" presName="thickLine" presStyleLbl="alignNode1" presStyleIdx="0" presStyleCnt="3"/>
      <dgm:spPr/>
    </dgm:pt>
    <dgm:pt modelId="{BB46A870-0D92-4A80-BC3C-4C908790B43A}" type="pres">
      <dgm:prSet presAssocID="{3E57C237-A8BA-4619-AB24-1437D06B077F}" presName="horz1" presStyleCnt="0"/>
      <dgm:spPr/>
    </dgm:pt>
    <dgm:pt modelId="{F9F3926D-A555-4AA4-829F-F05FCAA13AA0}" type="pres">
      <dgm:prSet presAssocID="{3E57C237-A8BA-4619-AB24-1437D06B077F}" presName="tx1" presStyleLbl="revTx" presStyleIdx="0" presStyleCnt="3"/>
      <dgm:spPr/>
    </dgm:pt>
    <dgm:pt modelId="{F5D2782C-6484-45FE-A676-91C44DFCC2EE}" type="pres">
      <dgm:prSet presAssocID="{3E57C237-A8BA-4619-AB24-1437D06B077F}" presName="vert1" presStyleCnt="0"/>
      <dgm:spPr/>
    </dgm:pt>
    <dgm:pt modelId="{92F233DD-891E-4004-90F0-10596BC0C72F}" type="pres">
      <dgm:prSet presAssocID="{13B0B993-9EC4-4C68-A0A4-5D9EBE464F88}" presName="thickLine" presStyleLbl="alignNode1" presStyleIdx="1" presStyleCnt="3"/>
      <dgm:spPr/>
    </dgm:pt>
    <dgm:pt modelId="{9E7312A6-BB64-4303-A8D5-E3F3244444DE}" type="pres">
      <dgm:prSet presAssocID="{13B0B993-9EC4-4C68-A0A4-5D9EBE464F88}" presName="horz1" presStyleCnt="0"/>
      <dgm:spPr/>
    </dgm:pt>
    <dgm:pt modelId="{C3148420-0846-4B5C-ABC2-6A90B930D958}" type="pres">
      <dgm:prSet presAssocID="{13B0B993-9EC4-4C68-A0A4-5D9EBE464F88}" presName="tx1" presStyleLbl="revTx" presStyleIdx="1" presStyleCnt="3"/>
      <dgm:spPr/>
    </dgm:pt>
    <dgm:pt modelId="{3A68F512-DD99-4B2F-A87B-461F5D28599B}" type="pres">
      <dgm:prSet presAssocID="{13B0B993-9EC4-4C68-A0A4-5D9EBE464F88}" presName="vert1" presStyleCnt="0"/>
      <dgm:spPr/>
    </dgm:pt>
    <dgm:pt modelId="{F813A71B-9B0E-499B-9E18-7B09000AAE06}" type="pres">
      <dgm:prSet presAssocID="{07D370C7-D702-4A30-B0C1-FD5F36037E38}" presName="thickLine" presStyleLbl="alignNode1" presStyleIdx="2" presStyleCnt="3"/>
      <dgm:spPr/>
    </dgm:pt>
    <dgm:pt modelId="{8EBC8DE8-863F-40DF-8D65-49199AD4B80A}" type="pres">
      <dgm:prSet presAssocID="{07D370C7-D702-4A30-B0C1-FD5F36037E38}" presName="horz1" presStyleCnt="0"/>
      <dgm:spPr/>
    </dgm:pt>
    <dgm:pt modelId="{A8A957B3-AADB-4E09-86B0-80A9215E3559}" type="pres">
      <dgm:prSet presAssocID="{07D370C7-D702-4A30-B0C1-FD5F36037E38}" presName="tx1" presStyleLbl="revTx" presStyleIdx="2" presStyleCnt="3"/>
      <dgm:spPr/>
    </dgm:pt>
    <dgm:pt modelId="{34EBD54E-F8C0-49C8-B8AA-71280DD6163D}" type="pres">
      <dgm:prSet presAssocID="{07D370C7-D702-4A30-B0C1-FD5F36037E38}" presName="vert1" presStyleCnt="0"/>
      <dgm:spPr/>
    </dgm:pt>
  </dgm:ptLst>
  <dgm:cxnLst>
    <dgm:cxn modelId="{13A19321-58E4-4916-90D9-C93B49037E02}" type="presOf" srcId="{13B0B993-9EC4-4C68-A0A4-5D9EBE464F88}" destId="{C3148420-0846-4B5C-ABC2-6A90B930D958}" srcOrd="0" destOrd="0" presId="urn:microsoft.com/office/officeart/2008/layout/LinedList"/>
    <dgm:cxn modelId="{249B8758-1D41-4BF0-AE8E-36C6F690FFB2}" type="presOf" srcId="{07D370C7-D702-4A30-B0C1-FD5F36037E38}" destId="{A8A957B3-AADB-4E09-86B0-80A9215E3559}" srcOrd="0" destOrd="0" presId="urn:microsoft.com/office/officeart/2008/layout/LinedList"/>
    <dgm:cxn modelId="{89114286-416F-4E8F-BE57-0DC8938495B0}" type="presOf" srcId="{A28795BC-9730-470C-A632-AAB0041BCDE4}" destId="{06B6B6C0-4924-40FC-BBA9-3D22C1E60A18}" srcOrd="0" destOrd="0" presId="urn:microsoft.com/office/officeart/2008/layout/LinedList"/>
    <dgm:cxn modelId="{45580E96-87A2-465C-9DA2-121DBBC68B5B}" type="presOf" srcId="{3E57C237-A8BA-4619-AB24-1437D06B077F}" destId="{F9F3926D-A555-4AA4-829F-F05FCAA13AA0}" srcOrd="0" destOrd="0" presId="urn:microsoft.com/office/officeart/2008/layout/LinedList"/>
    <dgm:cxn modelId="{C8185398-1C08-4E66-811B-5E28471F1B54}" srcId="{A28795BC-9730-470C-A632-AAB0041BCDE4}" destId="{3E57C237-A8BA-4619-AB24-1437D06B077F}" srcOrd="0" destOrd="0" parTransId="{CB21F947-DD8A-4B44-A041-B8B2727B0B76}" sibTransId="{DC9796B3-E456-491A-BAFF-35D72EAAFDE0}"/>
    <dgm:cxn modelId="{3CC5CAA6-9764-4E29-AADA-4AB520D8E774}" srcId="{A28795BC-9730-470C-A632-AAB0041BCDE4}" destId="{13B0B993-9EC4-4C68-A0A4-5D9EBE464F88}" srcOrd="1" destOrd="0" parTransId="{B814876E-0779-4E3A-982A-644D194E3DFB}" sibTransId="{9CEE5607-79F8-4140-A8DA-DF865DDEBE61}"/>
    <dgm:cxn modelId="{AE6BAECA-1EE8-4058-ACCD-558E67062FD4}" srcId="{A28795BC-9730-470C-A632-AAB0041BCDE4}" destId="{07D370C7-D702-4A30-B0C1-FD5F36037E38}" srcOrd="2" destOrd="0" parTransId="{4E15E108-BF8F-43B1-BC05-09A8DABCEDB1}" sibTransId="{4952BBCE-2F78-4979-B8E7-BC01D66BADC2}"/>
    <dgm:cxn modelId="{326A322B-6789-423B-800F-091050EE5497}" type="presParOf" srcId="{06B6B6C0-4924-40FC-BBA9-3D22C1E60A18}" destId="{1880389F-773E-4A62-85CF-7755BF511AF5}" srcOrd="0" destOrd="0" presId="urn:microsoft.com/office/officeart/2008/layout/LinedList"/>
    <dgm:cxn modelId="{D9296B14-54B9-4453-AC26-1E0BFD2FD81F}" type="presParOf" srcId="{06B6B6C0-4924-40FC-BBA9-3D22C1E60A18}" destId="{BB46A870-0D92-4A80-BC3C-4C908790B43A}" srcOrd="1" destOrd="0" presId="urn:microsoft.com/office/officeart/2008/layout/LinedList"/>
    <dgm:cxn modelId="{D0A56E86-7FFA-4D76-8CFF-46683BD56137}" type="presParOf" srcId="{BB46A870-0D92-4A80-BC3C-4C908790B43A}" destId="{F9F3926D-A555-4AA4-829F-F05FCAA13AA0}" srcOrd="0" destOrd="0" presId="urn:microsoft.com/office/officeart/2008/layout/LinedList"/>
    <dgm:cxn modelId="{2499F66D-4B5E-488C-8403-C101C75432DA}" type="presParOf" srcId="{BB46A870-0D92-4A80-BC3C-4C908790B43A}" destId="{F5D2782C-6484-45FE-A676-91C44DFCC2EE}" srcOrd="1" destOrd="0" presId="urn:microsoft.com/office/officeart/2008/layout/LinedList"/>
    <dgm:cxn modelId="{D9A0EFE5-52A1-45D0-A556-8F8F94E652C9}" type="presParOf" srcId="{06B6B6C0-4924-40FC-BBA9-3D22C1E60A18}" destId="{92F233DD-891E-4004-90F0-10596BC0C72F}" srcOrd="2" destOrd="0" presId="urn:microsoft.com/office/officeart/2008/layout/LinedList"/>
    <dgm:cxn modelId="{0A39601C-A1A0-4C1E-8EB0-C3A32C8DF9F8}" type="presParOf" srcId="{06B6B6C0-4924-40FC-BBA9-3D22C1E60A18}" destId="{9E7312A6-BB64-4303-A8D5-E3F3244444DE}" srcOrd="3" destOrd="0" presId="urn:microsoft.com/office/officeart/2008/layout/LinedList"/>
    <dgm:cxn modelId="{E1AC81F0-BE19-4EAF-BF3A-6295F44B5B7F}" type="presParOf" srcId="{9E7312A6-BB64-4303-A8D5-E3F3244444DE}" destId="{C3148420-0846-4B5C-ABC2-6A90B930D958}" srcOrd="0" destOrd="0" presId="urn:microsoft.com/office/officeart/2008/layout/LinedList"/>
    <dgm:cxn modelId="{6109676A-98BC-49F3-A000-2A0EB3F86503}" type="presParOf" srcId="{9E7312A6-BB64-4303-A8D5-E3F3244444DE}" destId="{3A68F512-DD99-4B2F-A87B-461F5D28599B}" srcOrd="1" destOrd="0" presId="urn:microsoft.com/office/officeart/2008/layout/LinedList"/>
    <dgm:cxn modelId="{04299D5E-F056-464C-8BAB-8B39A304A16D}" type="presParOf" srcId="{06B6B6C0-4924-40FC-BBA9-3D22C1E60A18}" destId="{F813A71B-9B0E-499B-9E18-7B09000AAE06}" srcOrd="4" destOrd="0" presId="urn:microsoft.com/office/officeart/2008/layout/LinedList"/>
    <dgm:cxn modelId="{7E549C46-FBF8-431C-861E-713EA1FE78AA}" type="presParOf" srcId="{06B6B6C0-4924-40FC-BBA9-3D22C1E60A18}" destId="{8EBC8DE8-863F-40DF-8D65-49199AD4B80A}" srcOrd="5" destOrd="0" presId="urn:microsoft.com/office/officeart/2008/layout/LinedList"/>
    <dgm:cxn modelId="{FACA7D0D-1280-4180-8774-4602FA282FFC}" type="presParOf" srcId="{8EBC8DE8-863F-40DF-8D65-49199AD4B80A}" destId="{A8A957B3-AADB-4E09-86B0-80A9215E3559}" srcOrd="0" destOrd="0" presId="urn:microsoft.com/office/officeart/2008/layout/LinedList"/>
    <dgm:cxn modelId="{DD93474C-0B01-4BE5-AF3C-3F07A07187DA}" type="presParOf" srcId="{8EBC8DE8-863F-40DF-8D65-49199AD4B80A}" destId="{34EBD54E-F8C0-49C8-B8AA-71280DD6163D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BADE4D6-2762-43C5-89E5-15C762802BD2}" type="doc">
      <dgm:prSet loTypeId="urn:microsoft.com/office/officeart/2005/8/layout/process1" loCatId="process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en-US"/>
        </a:p>
      </dgm:t>
    </dgm:pt>
    <dgm:pt modelId="{A028E39C-5672-437E-83BC-DEE9A0516951}">
      <dgm:prSet/>
      <dgm:spPr/>
      <dgm:t>
        <a:bodyPr/>
        <a:lstStyle/>
        <a:p>
          <a:r>
            <a:rPr lang="el-GR" b="0" i="0" baseline="0" dirty="0"/>
            <a:t>Αποθήκευση </a:t>
          </a:r>
          <a:r>
            <a:rPr lang="el-GR" b="1" i="0" baseline="0" dirty="0" err="1"/>
            <a:t>προφιλαγγρίνης</a:t>
          </a:r>
          <a:r>
            <a:rPr lang="el-GR" b="0" i="0" baseline="0" dirty="0"/>
            <a:t> σε </a:t>
          </a:r>
          <a:r>
            <a:rPr lang="el-GR" b="0" i="0" baseline="0" dirty="0" err="1">
              <a:solidFill>
                <a:schemeClr val="tx1"/>
              </a:solidFill>
            </a:rPr>
            <a:t>κερατοϋαλινικά</a:t>
          </a:r>
          <a:r>
            <a:rPr lang="el-GR" b="0" i="0" baseline="0" dirty="0">
              <a:solidFill>
                <a:schemeClr val="tx1"/>
              </a:solidFill>
            </a:rPr>
            <a:t> κοκκία </a:t>
          </a:r>
          <a:endParaRPr lang="en-US" dirty="0">
            <a:solidFill>
              <a:schemeClr val="tx1"/>
            </a:solidFill>
          </a:endParaRPr>
        </a:p>
      </dgm:t>
    </dgm:pt>
    <dgm:pt modelId="{EC3874DB-A6DB-4E2A-A0C2-8F9AC1B37270}" type="parTrans" cxnId="{AF46D26A-60FC-44FC-B6A8-91B520B2EC29}">
      <dgm:prSet/>
      <dgm:spPr/>
      <dgm:t>
        <a:bodyPr/>
        <a:lstStyle/>
        <a:p>
          <a:endParaRPr lang="en-US"/>
        </a:p>
      </dgm:t>
    </dgm:pt>
    <dgm:pt modelId="{548F9D04-8FF2-451B-BBFC-D72924FA7CFE}" type="sibTrans" cxnId="{AF46D26A-60FC-44FC-B6A8-91B520B2EC29}">
      <dgm:prSet/>
      <dgm:spPr/>
      <dgm:t>
        <a:bodyPr/>
        <a:lstStyle/>
        <a:p>
          <a:endParaRPr lang="en-US"/>
        </a:p>
      </dgm:t>
    </dgm:pt>
    <dgm:pt modelId="{EEAE1905-EF62-4FB1-881A-B43AF27FFB3B}">
      <dgm:prSet/>
      <dgm:spPr/>
      <dgm:t>
        <a:bodyPr/>
        <a:lstStyle/>
        <a:p>
          <a:r>
            <a:rPr lang="el-GR" b="0" i="0" baseline="0" dirty="0"/>
            <a:t>Διάσπαση </a:t>
          </a:r>
          <a:r>
            <a:rPr lang="el-GR" b="0" i="0" baseline="0" dirty="0" err="1"/>
            <a:t>φιλαγγρίνης</a:t>
          </a:r>
          <a:r>
            <a:rPr lang="en-US" b="0" i="0" baseline="0" dirty="0"/>
            <a:t> </a:t>
          </a:r>
          <a:r>
            <a:rPr lang="el-GR" b="0" i="0" baseline="0" dirty="0"/>
            <a:t>από </a:t>
          </a:r>
          <a:r>
            <a:rPr lang="el-GR" b="0" i="0" baseline="0" dirty="0" err="1"/>
            <a:t>πρωτεάσες</a:t>
          </a:r>
          <a:r>
            <a:rPr lang="el-GR" b="0" i="0" baseline="0" dirty="0"/>
            <a:t> σε μικρότερα συστατικά, όπως </a:t>
          </a:r>
          <a:r>
            <a:rPr lang="el-GR" b="1" i="0" baseline="0" dirty="0">
              <a:solidFill>
                <a:srgbClr val="4572C7"/>
              </a:solidFill>
            </a:rPr>
            <a:t>αμινοξέα</a:t>
          </a:r>
          <a:r>
            <a:rPr lang="el-GR" b="0" i="0" baseline="0" dirty="0"/>
            <a:t>, </a:t>
          </a:r>
          <a:r>
            <a:rPr lang="el-GR" b="1" i="0" baseline="0" dirty="0">
              <a:solidFill>
                <a:srgbClr val="ED7F35"/>
              </a:solidFill>
            </a:rPr>
            <a:t>PCA</a:t>
          </a:r>
          <a:r>
            <a:rPr lang="el-GR" b="0" i="0" baseline="0" dirty="0"/>
            <a:t> (</a:t>
          </a:r>
          <a:r>
            <a:rPr lang="el-GR" b="0" i="0" baseline="0" dirty="0" err="1"/>
            <a:t>πυρρολιδόνο</a:t>
          </a:r>
          <a:r>
            <a:rPr lang="el-GR" b="0" i="0" baseline="0" dirty="0"/>
            <a:t>- </a:t>
          </a:r>
          <a:r>
            <a:rPr lang="el-GR" b="0" i="0" baseline="0" dirty="0" err="1"/>
            <a:t>καρβοξυλικό</a:t>
          </a:r>
          <a:r>
            <a:rPr lang="el-GR" b="0" i="0" baseline="0" dirty="0"/>
            <a:t> οξύ) </a:t>
          </a:r>
          <a:r>
            <a:rPr lang="el-GR" b="0" i="0" baseline="0" dirty="0" err="1"/>
            <a:t>κ.α</a:t>
          </a:r>
          <a:r>
            <a:rPr lang="el-GR" b="0" i="0" baseline="0" dirty="0"/>
            <a:t>, που αποτελούν τους </a:t>
          </a:r>
          <a:r>
            <a:rPr lang="el-GR" b="1" i="0" baseline="0" dirty="0"/>
            <a:t>NMF</a:t>
          </a:r>
          <a:endParaRPr lang="en-US" b="1" dirty="0"/>
        </a:p>
      </dgm:t>
    </dgm:pt>
    <dgm:pt modelId="{06334706-797C-49BC-BB72-42DC3E364F89}" type="parTrans" cxnId="{DD51A6CF-ACEA-4DF9-BCFA-A0B77D9578F1}">
      <dgm:prSet/>
      <dgm:spPr/>
      <dgm:t>
        <a:bodyPr/>
        <a:lstStyle/>
        <a:p>
          <a:endParaRPr lang="en-US"/>
        </a:p>
      </dgm:t>
    </dgm:pt>
    <dgm:pt modelId="{67799FC7-FB06-4ED9-A923-271732F7254F}" type="sibTrans" cxnId="{DD51A6CF-ACEA-4DF9-BCFA-A0B77D9578F1}">
      <dgm:prSet/>
      <dgm:spPr/>
      <dgm:t>
        <a:bodyPr/>
        <a:lstStyle/>
        <a:p>
          <a:endParaRPr lang="en-US"/>
        </a:p>
      </dgm:t>
    </dgm:pt>
    <dgm:pt modelId="{199EA5B1-E994-47D7-8041-31D5992DD79D}">
      <dgm:prSet/>
      <dgm:spPr/>
      <dgm:t>
        <a:bodyPr/>
        <a:lstStyle/>
        <a:p>
          <a:r>
            <a:rPr lang="el-GR" b="0" i="0" baseline="0" dirty="0"/>
            <a:t>Μετατροπή σε </a:t>
          </a:r>
          <a:r>
            <a:rPr lang="el-GR" b="1" i="0" baseline="0" dirty="0" err="1"/>
            <a:t>φιλαγγρίνη</a:t>
          </a:r>
          <a:r>
            <a:rPr lang="en-US" b="0" i="0" baseline="0" dirty="0"/>
            <a:t>: </a:t>
          </a:r>
          <a:r>
            <a:rPr lang="el-GR" b="0" i="0" baseline="0" dirty="0"/>
            <a:t>βοηθά στην οργάνωση των νημάτων κερατίνης</a:t>
          </a:r>
          <a:endParaRPr lang="en-US" dirty="0"/>
        </a:p>
      </dgm:t>
    </dgm:pt>
    <dgm:pt modelId="{067ED287-5A54-40F0-B132-DA028C344F53}" type="sibTrans" cxnId="{05EE8DEA-27A4-43E6-B7FE-999D577031AE}">
      <dgm:prSet/>
      <dgm:spPr/>
      <dgm:t>
        <a:bodyPr/>
        <a:lstStyle/>
        <a:p>
          <a:endParaRPr lang="en-US"/>
        </a:p>
      </dgm:t>
    </dgm:pt>
    <dgm:pt modelId="{42AD60A3-E8DB-44B7-B6A5-33D48265B296}" type="parTrans" cxnId="{05EE8DEA-27A4-43E6-B7FE-999D577031AE}">
      <dgm:prSet/>
      <dgm:spPr/>
      <dgm:t>
        <a:bodyPr/>
        <a:lstStyle/>
        <a:p>
          <a:endParaRPr lang="en-US"/>
        </a:p>
      </dgm:t>
    </dgm:pt>
    <dgm:pt modelId="{55D31B46-AEA5-46EF-8333-C702391231D2}" type="pres">
      <dgm:prSet presAssocID="{6BADE4D6-2762-43C5-89E5-15C762802BD2}" presName="Name0" presStyleCnt="0">
        <dgm:presLayoutVars>
          <dgm:dir/>
          <dgm:resizeHandles val="exact"/>
        </dgm:presLayoutVars>
      </dgm:prSet>
      <dgm:spPr/>
    </dgm:pt>
    <dgm:pt modelId="{F2062487-1101-4EC7-A09D-EAD3B1BC49AC}" type="pres">
      <dgm:prSet presAssocID="{A028E39C-5672-437E-83BC-DEE9A0516951}" presName="node" presStyleLbl="node1" presStyleIdx="0" presStyleCnt="3">
        <dgm:presLayoutVars>
          <dgm:bulletEnabled val="1"/>
        </dgm:presLayoutVars>
      </dgm:prSet>
      <dgm:spPr/>
    </dgm:pt>
    <dgm:pt modelId="{E69032D6-85B2-4088-AEEE-986A3368517E}" type="pres">
      <dgm:prSet presAssocID="{548F9D04-8FF2-451B-BBFC-D72924FA7CFE}" presName="sibTrans" presStyleLbl="sibTrans2D1" presStyleIdx="0" presStyleCnt="2"/>
      <dgm:spPr/>
    </dgm:pt>
    <dgm:pt modelId="{50B3D7BF-B17A-4049-81F0-517194CE9C0C}" type="pres">
      <dgm:prSet presAssocID="{548F9D04-8FF2-451B-BBFC-D72924FA7CFE}" presName="connectorText" presStyleLbl="sibTrans2D1" presStyleIdx="0" presStyleCnt="2"/>
      <dgm:spPr/>
    </dgm:pt>
    <dgm:pt modelId="{E1E10D93-4644-442C-A4AE-D51E229A9828}" type="pres">
      <dgm:prSet presAssocID="{199EA5B1-E994-47D7-8041-31D5992DD79D}" presName="node" presStyleLbl="node1" presStyleIdx="1" presStyleCnt="3">
        <dgm:presLayoutVars>
          <dgm:bulletEnabled val="1"/>
        </dgm:presLayoutVars>
      </dgm:prSet>
      <dgm:spPr/>
    </dgm:pt>
    <dgm:pt modelId="{F3BFD8F6-223C-42A7-8C92-2189DF54F39D}" type="pres">
      <dgm:prSet presAssocID="{067ED287-5A54-40F0-B132-DA028C344F53}" presName="sibTrans" presStyleLbl="sibTrans2D1" presStyleIdx="1" presStyleCnt="2"/>
      <dgm:spPr/>
    </dgm:pt>
    <dgm:pt modelId="{3D7D9FD1-02E9-47D3-9811-3A9DFC4A933F}" type="pres">
      <dgm:prSet presAssocID="{067ED287-5A54-40F0-B132-DA028C344F53}" presName="connectorText" presStyleLbl="sibTrans2D1" presStyleIdx="1" presStyleCnt="2"/>
      <dgm:spPr/>
    </dgm:pt>
    <dgm:pt modelId="{E3743509-59B7-488D-A53D-DA9D827AB8B5}" type="pres">
      <dgm:prSet presAssocID="{EEAE1905-EF62-4FB1-881A-B43AF27FFB3B}" presName="node" presStyleLbl="node1" presStyleIdx="2" presStyleCnt="3">
        <dgm:presLayoutVars>
          <dgm:bulletEnabled val="1"/>
        </dgm:presLayoutVars>
      </dgm:prSet>
      <dgm:spPr/>
    </dgm:pt>
  </dgm:ptLst>
  <dgm:cxnLst>
    <dgm:cxn modelId="{87E3B703-C1DF-4D06-8134-C978132FBC94}" type="presOf" srcId="{6BADE4D6-2762-43C5-89E5-15C762802BD2}" destId="{55D31B46-AEA5-46EF-8333-C702391231D2}" srcOrd="0" destOrd="0" presId="urn:microsoft.com/office/officeart/2005/8/layout/process1"/>
    <dgm:cxn modelId="{12482E1F-B3A9-4345-BCE8-3F049324F4D7}" type="presOf" srcId="{548F9D04-8FF2-451B-BBFC-D72924FA7CFE}" destId="{50B3D7BF-B17A-4049-81F0-517194CE9C0C}" srcOrd="1" destOrd="0" presId="urn:microsoft.com/office/officeart/2005/8/layout/process1"/>
    <dgm:cxn modelId="{E471DD46-AEAA-4CEB-8714-466699A065DC}" type="presOf" srcId="{067ED287-5A54-40F0-B132-DA028C344F53}" destId="{3D7D9FD1-02E9-47D3-9811-3A9DFC4A933F}" srcOrd="1" destOrd="0" presId="urn:microsoft.com/office/officeart/2005/8/layout/process1"/>
    <dgm:cxn modelId="{AF46D26A-60FC-44FC-B6A8-91B520B2EC29}" srcId="{6BADE4D6-2762-43C5-89E5-15C762802BD2}" destId="{A028E39C-5672-437E-83BC-DEE9A0516951}" srcOrd="0" destOrd="0" parTransId="{EC3874DB-A6DB-4E2A-A0C2-8F9AC1B37270}" sibTransId="{548F9D04-8FF2-451B-BBFC-D72924FA7CFE}"/>
    <dgm:cxn modelId="{D8811DA1-0211-4031-94D4-6014B16B43D6}" type="presOf" srcId="{A028E39C-5672-437E-83BC-DEE9A0516951}" destId="{F2062487-1101-4EC7-A09D-EAD3B1BC49AC}" srcOrd="0" destOrd="0" presId="urn:microsoft.com/office/officeart/2005/8/layout/process1"/>
    <dgm:cxn modelId="{EA3246A7-3456-4CCE-A496-AEA1782E7471}" type="presOf" srcId="{548F9D04-8FF2-451B-BBFC-D72924FA7CFE}" destId="{E69032D6-85B2-4088-AEEE-986A3368517E}" srcOrd="0" destOrd="0" presId="urn:microsoft.com/office/officeart/2005/8/layout/process1"/>
    <dgm:cxn modelId="{0041D0BC-0E10-4733-84D3-AD90A30399A5}" type="presOf" srcId="{067ED287-5A54-40F0-B132-DA028C344F53}" destId="{F3BFD8F6-223C-42A7-8C92-2189DF54F39D}" srcOrd="0" destOrd="0" presId="urn:microsoft.com/office/officeart/2005/8/layout/process1"/>
    <dgm:cxn modelId="{B78C5FC7-800A-46B8-B459-82A3F821B6D4}" type="presOf" srcId="{199EA5B1-E994-47D7-8041-31D5992DD79D}" destId="{E1E10D93-4644-442C-A4AE-D51E229A9828}" srcOrd="0" destOrd="0" presId="urn:microsoft.com/office/officeart/2005/8/layout/process1"/>
    <dgm:cxn modelId="{DD51A6CF-ACEA-4DF9-BCFA-A0B77D9578F1}" srcId="{6BADE4D6-2762-43C5-89E5-15C762802BD2}" destId="{EEAE1905-EF62-4FB1-881A-B43AF27FFB3B}" srcOrd="2" destOrd="0" parTransId="{06334706-797C-49BC-BB72-42DC3E364F89}" sibTransId="{67799FC7-FB06-4ED9-A923-271732F7254F}"/>
    <dgm:cxn modelId="{05EE8DEA-27A4-43E6-B7FE-999D577031AE}" srcId="{6BADE4D6-2762-43C5-89E5-15C762802BD2}" destId="{199EA5B1-E994-47D7-8041-31D5992DD79D}" srcOrd="1" destOrd="0" parTransId="{42AD60A3-E8DB-44B7-B6A5-33D48265B296}" sibTransId="{067ED287-5A54-40F0-B132-DA028C344F53}"/>
    <dgm:cxn modelId="{C369BBF5-438E-4336-829F-DA345F424C68}" type="presOf" srcId="{EEAE1905-EF62-4FB1-881A-B43AF27FFB3B}" destId="{E3743509-59B7-488D-A53D-DA9D827AB8B5}" srcOrd="0" destOrd="0" presId="urn:microsoft.com/office/officeart/2005/8/layout/process1"/>
    <dgm:cxn modelId="{F29B57BB-6A3F-4BF7-B067-3A313DFDEED7}" type="presParOf" srcId="{55D31B46-AEA5-46EF-8333-C702391231D2}" destId="{F2062487-1101-4EC7-A09D-EAD3B1BC49AC}" srcOrd="0" destOrd="0" presId="urn:microsoft.com/office/officeart/2005/8/layout/process1"/>
    <dgm:cxn modelId="{ED788438-E839-4159-9B6E-DF8EEDB7FF00}" type="presParOf" srcId="{55D31B46-AEA5-46EF-8333-C702391231D2}" destId="{E69032D6-85B2-4088-AEEE-986A3368517E}" srcOrd="1" destOrd="0" presId="urn:microsoft.com/office/officeart/2005/8/layout/process1"/>
    <dgm:cxn modelId="{D2DAB2BF-D238-4352-88C0-399780DD16CF}" type="presParOf" srcId="{E69032D6-85B2-4088-AEEE-986A3368517E}" destId="{50B3D7BF-B17A-4049-81F0-517194CE9C0C}" srcOrd="0" destOrd="0" presId="urn:microsoft.com/office/officeart/2005/8/layout/process1"/>
    <dgm:cxn modelId="{DA1DB2BC-7889-43D3-A598-05645D340FC9}" type="presParOf" srcId="{55D31B46-AEA5-46EF-8333-C702391231D2}" destId="{E1E10D93-4644-442C-A4AE-D51E229A9828}" srcOrd="2" destOrd="0" presId="urn:microsoft.com/office/officeart/2005/8/layout/process1"/>
    <dgm:cxn modelId="{475A33BA-0D5F-4EBA-AD84-5CA684569B91}" type="presParOf" srcId="{55D31B46-AEA5-46EF-8333-C702391231D2}" destId="{F3BFD8F6-223C-42A7-8C92-2189DF54F39D}" srcOrd="3" destOrd="0" presId="urn:microsoft.com/office/officeart/2005/8/layout/process1"/>
    <dgm:cxn modelId="{D7FF0C1A-D715-4CB0-8A73-F1A3BCA36FB8}" type="presParOf" srcId="{F3BFD8F6-223C-42A7-8C92-2189DF54F39D}" destId="{3D7D9FD1-02E9-47D3-9811-3A9DFC4A933F}" srcOrd="0" destOrd="0" presId="urn:microsoft.com/office/officeart/2005/8/layout/process1"/>
    <dgm:cxn modelId="{083583D9-AF88-4C58-8534-8143BB12259B}" type="presParOf" srcId="{55D31B46-AEA5-46EF-8333-C702391231D2}" destId="{E3743509-59B7-488D-A53D-DA9D827AB8B5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1C9726B-ABEA-4900-8F38-D3248E8F69BE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/>
      <dgm:spPr/>
      <dgm:t>
        <a:bodyPr/>
        <a:lstStyle/>
        <a:p>
          <a:endParaRPr lang="en-US"/>
        </a:p>
      </dgm:t>
    </dgm:pt>
    <dgm:pt modelId="{E5430509-7562-4067-A995-EEEE62098705}">
      <dgm:prSet/>
      <dgm:spPr/>
      <dgm:t>
        <a:bodyPr/>
        <a:lstStyle/>
        <a:p>
          <a:r>
            <a:rPr lang="en-US" b="1" dirty="0"/>
            <a:t>GAGs/</a:t>
          </a:r>
          <a:r>
            <a:rPr lang="el-GR" b="1" dirty="0" err="1"/>
            <a:t>Γλυκοζαμινογλυκάνες</a:t>
          </a:r>
          <a:r>
            <a:rPr lang="en-US" dirty="0"/>
            <a:t>:</a:t>
          </a:r>
          <a:br>
            <a:rPr lang="el-GR" dirty="0"/>
          </a:br>
          <a:r>
            <a:rPr lang="en-US" dirty="0"/>
            <a:t> </a:t>
          </a:r>
          <a:r>
            <a:rPr lang="el-GR" dirty="0"/>
            <a:t>"σφουγγάρια" που συγκρατούν νερό</a:t>
          </a:r>
          <a:r>
            <a:rPr lang="en-US" dirty="0"/>
            <a:t> </a:t>
          </a:r>
          <a:r>
            <a:rPr lang="el-GR" dirty="0"/>
            <a:t>και διατηρούν το δέρμα ενυδατωμένο</a:t>
          </a:r>
          <a:endParaRPr lang="en-US" dirty="0"/>
        </a:p>
      </dgm:t>
    </dgm:pt>
    <dgm:pt modelId="{AF58F0C8-BBDE-4984-84EE-421C01C5103D}" type="parTrans" cxnId="{326E226E-A885-468D-9F79-1F53A832F7FA}">
      <dgm:prSet/>
      <dgm:spPr/>
      <dgm:t>
        <a:bodyPr/>
        <a:lstStyle/>
        <a:p>
          <a:endParaRPr lang="en-US"/>
        </a:p>
      </dgm:t>
    </dgm:pt>
    <dgm:pt modelId="{7AEAC81D-E7D5-4240-8481-3C512015D655}" type="sibTrans" cxnId="{326E226E-A885-468D-9F79-1F53A832F7FA}">
      <dgm:prSet/>
      <dgm:spPr/>
      <dgm:t>
        <a:bodyPr/>
        <a:lstStyle/>
        <a:p>
          <a:endParaRPr lang="en-US"/>
        </a:p>
      </dgm:t>
    </dgm:pt>
    <dgm:pt modelId="{5E7AD505-DE59-4E3A-8C0C-B1FC0DEB411F}" type="pres">
      <dgm:prSet presAssocID="{11C9726B-ABEA-4900-8F38-D3248E8F69BE}" presName="linear" presStyleCnt="0">
        <dgm:presLayoutVars>
          <dgm:animLvl val="lvl"/>
          <dgm:resizeHandles val="exact"/>
        </dgm:presLayoutVars>
      </dgm:prSet>
      <dgm:spPr/>
    </dgm:pt>
    <dgm:pt modelId="{C5A98312-A84A-4C7C-8DE4-8211744F0D6D}" type="pres">
      <dgm:prSet presAssocID="{E5430509-7562-4067-A995-EEEE62098705}" presName="parentText" presStyleLbl="node1" presStyleIdx="0" presStyleCnt="1" custLinFactY="-210607" custLinFactNeighborX="12251" custLinFactNeighborY="-300000">
        <dgm:presLayoutVars>
          <dgm:chMax val="0"/>
          <dgm:bulletEnabled val="1"/>
        </dgm:presLayoutVars>
      </dgm:prSet>
      <dgm:spPr/>
    </dgm:pt>
  </dgm:ptLst>
  <dgm:cxnLst>
    <dgm:cxn modelId="{D4B1743C-C9C7-4B18-92B8-ADFBC1E22C37}" type="presOf" srcId="{E5430509-7562-4067-A995-EEEE62098705}" destId="{C5A98312-A84A-4C7C-8DE4-8211744F0D6D}" srcOrd="0" destOrd="0" presId="urn:microsoft.com/office/officeart/2005/8/layout/vList2"/>
    <dgm:cxn modelId="{326E226E-A885-468D-9F79-1F53A832F7FA}" srcId="{11C9726B-ABEA-4900-8F38-D3248E8F69BE}" destId="{E5430509-7562-4067-A995-EEEE62098705}" srcOrd="0" destOrd="0" parTransId="{AF58F0C8-BBDE-4984-84EE-421C01C5103D}" sibTransId="{7AEAC81D-E7D5-4240-8481-3C512015D655}"/>
    <dgm:cxn modelId="{74F71D80-B47F-468F-A83C-9027FE6AC93C}" type="presOf" srcId="{11C9726B-ABEA-4900-8F38-D3248E8F69BE}" destId="{5E7AD505-DE59-4E3A-8C0C-B1FC0DEB411F}" srcOrd="0" destOrd="0" presId="urn:microsoft.com/office/officeart/2005/8/layout/vList2"/>
    <dgm:cxn modelId="{1E2E5936-E2BB-40AA-B64A-8256BF159A2E}" type="presParOf" srcId="{5E7AD505-DE59-4E3A-8C0C-B1FC0DEB411F}" destId="{C5A98312-A84A-4C7C-8DE4-8211744F0D6D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8F62AB1-85A2-49E0-980A-AEBA7D386CEC}" type="doc">
      <dgm:prSet loTypeId="urn:microsoft.com/office/officeart/2005/8/layout/vList2" loCatId="list" qsTypeId="urn:microsoft.com/office/officeart/2005/8/quickstyle/simple1" qsCatId="simple" csTypeId="urn:microsoft.com/office/officeart/2005/8/colors/accent0_2" csCatId="mainScheme"/>
      <dgm:spPr/>
      <dgm:t>
        <a:bodyPr/>
        <a:lstStyle/>
        <a:p>
          <a:endParaRPr lang="en-US"/>
        </a:p>
      </dgm:t>
    </dgm:pt>
    <dgm:pt modelId="{59AC3881-AB55-419E-92EB-7970877893FA}">
      <dgm:prSet custT="1"/>
      <dgm:spPr/>
      <dgm:t>
        <a:bodyPr/>
        <a:lstStyle/>
        <a:p>
          <a:pPr algn="ctr"/>
          <a:r>
            <a:rPr lang="el-GR" sz="1800" dirty="0"/>
            <a:t>Χρήση ενυδατικής κρέμας και γαλακτώματος  </a:t>
          </a:r>
          <a:endParaRPr lang="en-US" sz="1800" dirty="0"/>
        </a:p>
      </dgm:t>
    </dgm:pt>
    <dgm:pt modelId="{45DF08D5-DDBC-49CC-8BA6-8E41E0AC9C30}" type="parTrans" cxnId="{E47F7FFA-5B6B-44AF-B24B-E40EF8C243FB}">
      <dgm:prSet/>
      <dgm:spPr/>
      <dgm:t>
        <a:bodyPr/>
        <a:lstStyle/>
        <a:p>
          <a:endParaRPr lang="en-US"/>
        </a:p>
      </dgm:t>
    </dgm:pt>
    <dgm:pt modelId="{D6FBBDDA-84D6-48A0-A462-2942A3BC34E2}" type="sibTrans" cxnId="{E47F7FFA-5B6B-44AF-B24B-E40EF8C243FB}">
      <dgm:prSet/>
      <dgm:spPr/>
      <dgm:t>
        <a:bodyPr/>
        <a:lstStyle/>
        <a:p>
          <a:endParaRPr lang="en-US"/>
        </a:p>
      </dgm:t>
    </dgm:pt>
    <dgm:pt modelId="{1B8A1559-0294-4B1A-9411-FAC5F035D2CC}" type="pres">
      <dgm:prSet presAssocID="{B8F62AB1-85A2-49E0-980A-AEBA7D386CEC}" presName="linear" presStyleCnt="0">
        <dgm:presLayoutVars>
          <dgm:animLvl val="lvl"/>
          <dgm:resizeHandles val="exact"/>
        </dgm:presLayoutVars>
      </dgm:prSet>
      <dgm:spPr/>
    </dgm:pt>
    <dgm:pt modelId="{6ABBF761-6564-4578-B959-00CBF7AA45BD}" type="pres">
      <dgm:prSet presAssocID="{59AC3881-AB55-419E-92EB-7970877893FA}" presName="parentText" presStyleLbl="node1" presStyleIdx="0" presStyleCnt="1" custLinFactNeighborX="-4341" custLinFactNeighborY="32">
        <dgm:presLayoutVars>
          <dgm:chMax val="0"/>
          <dgm:bulletEnabled val="1"/>
        </dgm:presLayoutVars>
      </dgm:prSet>
      <dgm:spPr/>
    </dgm:pt>
  </dgm:ptLst>
  <dgm:cxnLst>
    <dgm:cxn modelId="{E5550914-C976-4997-8E93-692C1F851A4D}" type="presOf" srcId="{B8F62AB1-85A2-49E0-980A-AEBA7D386CEC}" destId="{1B8A1559-0294-4B1A-9411-FAC5F035D2CC}" srcOrd="0" destOrd="0" presId="urn:microsoft.com/office/officeart/2005/8/layout/vList2"/>
    <dgm:cxn modelId="{6DB540C9-078F-4A7D-A375-BC3A240515AB}" type="presOf" srcId="{59AC3881-AB55-419E-92EB-7970877893FA}" destId="{6ABBF761-6564-4578-B959-00CBF7AA45BD}" srcOrd="0" destOrd="0" presId="urn:microsoft.com/office/officeart/2005/8/layout/vList2"/>
    <dgm:cxn modelId="{E47F7FFA-5B6B-44AF-B24B-E40EF8C243FB}" srcId="{B8F62AB1-85A2-49E0-980A-AEBA7D386CEC}" destId="{59AC3881-AB55-419E-92EB-7970877893FA}" srcOrd="0" destOrd="0" parTransId="{45DF08D5-DDBC-49CC-8BA6-8E41E0AC9C30}" sibTransId="{D6FBBDDA-84D6-48A0-A462-2942A3BC34E2}"/>
    <dgm:cxn modelId="{C00D72D4-9D69-4A61-A974-554A9825F6CA}" type="presParOf" srcId="{1B8A1559-0294-4B1A-9411-FAC5F035D2CC}" destId="{6ABBF761-6564-4578-B959-00CBF7AA45BD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FC8999D7-573D-4A8D-A88E-392B84B1B871}" type="doc">
      <dgm:prSet loTypeId="urn:microsoft.com/office/officeart/2005/8/layout/vList2" loCatId="list" qsTypeId="urn:microsoft.com/office/officeart/2005/8/quickstyle/simple1" qsCatId="simple" csTypeId="urn:microsoft.com/office/officeart/2005/8/colors/accent0_2" csCatId="mainScheme" phldr="1"/>
      <dgm:spPr/>
      <dgm:t>
        <a:bodyPr/>
        <a:lstStyle/>
        <a:p>
          <a:endParaRPr lang="en-US"/>
        </a:p>
      </dgm:t>
    </dgm:pt>
    <dgm:pt modelId="{EFB1BB8E-E8BF-4464-ACF5-DC038BC94ECA}">
      <dgm:prSet custT="1"/>
      <dgm:spPr/>
      <dgm:t>
        <a:bodyPr/>
        <a:lstStyle/>
        <a:p>
          <a:pPr algn="ctr"/>
          <a:r>
            <a:rPr lang="el-GR" sz="2000" dirty="0"/>
            <a:t>Αντιηλιακή προστασία </a:t>
          </a:r>
          <a:endParaRPr lang="en-US" sz="2000" dirty="0"/>
        </a:p>
      </dgm:t>
    </dgm:pt>
    <dgm:pt modelId="{41E09BCB-E62D-4E14-AAE7-BF7B250F1C1D}" type="parTrans" cxnId="{950E38A6-D692-475E-BDB5-5DFAF7C3194D}">
      <dgm:prSet/>
      <dgm:spPr/>
      <dgm:t>
        <a:bodyPr/>
        <a:lstStyle/>
        <a:p>
          <a:endParaRPr lang="en-US"/>
        </a:p>
      </dgm:t>
    </dgm:pt>
    <dgm:pt modelId="{5B63EC72-E7A1-4659-B970-F6B6C0C68935}" type="sibTrans" cxnId="{950E38A6-D692-475E-BDB5-5DFAF7C3194D}">
      <dgm:prSet/>
      <dgm:spPr/>
      <dgm:t>
        <a:bodyPr/>
        <a:lstStyle/>
        <a:p>
          <a:endParaRPr lang="en-US"/>
        </a:p>
      </dgm:t>
    </dgm:pt>
    <dgm:pt modelId="{9CF4C0EB-80C4-4606-A401-C551CB44BFAA}" type="pres">
      <dgm:prSet presAssocID="{FC8999D7-573D-4A8D-A88E-392B84B1B871}" presName="linear" presStyleCnt="0">
        <dgm:presLayoutVars>
          <dgm:animLvl val="lvl"/>
          <dgm:resizeHandles val="exact"/>
        </dgm:presLayoutVars>
      </dgm:prSet>
      <dgm:spPr/>
    </dgm:pt>
    <dgm:pt modelId="{943D558F-EF37-4CDC-B0CB-86268EC9D05F}" type="pres">
      <dgm:prSet presAssocID="{EFB1BB8E-E8BF-4464-ACF5-DC038BC94ECA}" presName="parentText" presStyleLbl="node1" presStyleIdx="0" presStyleCnt="1" custScaleY="118793" custLinFactNeighborY="-15962">
        <dgm:presLayoutVars>
          <dgm:chMax val="0"/>
          <dgm:bulletEnabled val="1"/>
        </dgm:presLayoutVars>
      </dgm:prSet>
      <dgm:spPr/>
    </dgm:pt>
  </dgm:ptLst>
  <dgm:cxnLst>
    <dgm:cxn modelId="{71FE2D1B-7B91-45E8-81AC-170729CAEBF4}" type="presOf" srcId="{EFB1BB8E-E8BF-4464-ACF5-DC038BC94ECA}" destId="{943D558F-EF37-4CDC-B0CB-86268EC9D05F}" srcOrd="0" destOrd="0" presId="urn:microsoft.com/office/officeart/2005/8/layout/vList2"/>
    <dgm:cxn modelId="{950E38A6-D692-475E-BDB5-5DFAF7C3194D}" srcId="{FC8999D7-573D-4A8D-A88E-392B84B1B871}" destId="{EFB1BB8E-E8BF-4464-ACF5-DC038BC94ECA}" srcOrd="0" destOrd="0" parTransId="{41E09BCB-E62D-4E14-AAE7-BF7B250F1C1D}" sibTransId="{5B63EC72-E7A1-4659-B970-F6B6C0C68935}"/>
    <dgm:cxn modelId="{192600E0-1FDA-4927-821F-96BF72A172D9}" type="presOf" srcId="{FC8999D7-573D-4A8D-A88E-392B84B1B871}" destId="{9CF4C0EB-80C4-4606-A401-C551CB44BFAA}" srcOrd="0" destOrd="0" presId="urn:microsoft.com/office/officeart/2005/8/layout/vList2"/>
    <dgm:cxn modelId="{1E68BA1C-A96B-4BF4-A82F-C87A138829CF}" type="presParOf" srcId="{9CF4C0EB-80C4-4606-A401-C551CB44BFAA}" destId="{943D558F-EF37-4CDC-B0CB-86268EC9D05F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71EAB82E-C533-4C2E-8AEE-09D457745BCA}" type="doc">
      <dgm:prSet loTypeId="urn:microsoft.com/office/officeart/2005/8/layout/vList2" loCatId="list" qsTypeId="urn:microsoft.com/office/officeart/2005/8/quickstyle/simple1" qsCatId="simple" csTypeId="urn:microsoft.com/office/officeart/2005/8/colors/accent0_2" csCatId="mainScheme"/>
      <dgm:spPr/>
      <dgm:t>
        <a:bodyPr/>
        <a:lstStyle/>
        <a:p>
          <a:endParaRPr lang="en-US"/>
        </a:p>
      </dgm:t>
    </dgm:pt>
    <dgm:pt modelId="{61F8C47A-930A-4450-980C-3E4DCBB1F973}">
      <dgm:prSet custT="1"/>
      <dgm:spPr/>
      <dgm:t>
        <a:bodyPr/>
        <a:lstStyle/>
        <a:p>
          <a:pPr algn="ctr"/>
          <a:r>
            <a:rPr lang="el-GR" sz="2000" dirty="0"/>
            <a:t>Απολέπιση </a:t>
          </a:r>
          <a:endParaRPr lang="en-US" sz="2000" dirty="0"/>
        </a:p>
      </dgm:t>
    </dgm:pt>
    <dgm:pt modelId="{9CB2192B-2325-42ED-8A4E-244AB8F9E43C}" type="parTrans" cxnId="{36577CDB-B072-41E1-99AC-5382C8440AE4}">
      <dgm:prSet/>
      <dgm:spPr/>
      <dgm:t>
        <a:bodyPr/>
        <a:lstStyle/>
        <a:p>
          <a:endParaRPr lang="en-US"/>
        </a:p>
      </dgm:t>
    </dgm:pt>
    <dgm:pt modelId="{C819B63C-FA06-4B15-B629-037D2B76D3A6}" type="sibTrans" cxnId="{36577CDB-B072-41E1-99AC-5382C8440AE4}">
      <dgm:prSet/>
      <dgm:spPr/>
      <dgm:t>
        <a:bodyPr/>
        <a:lstStyle/>
        <a:p>
          <a:endParaRPr lang="en-US"/>
        </a:p>
      </dgm:t>
    </dgm:pt>
    <dgm:pt modelId="{82CAA83D-8920-4403-8B14-B865C56BFD42}" type="pres">
      <dgm:prSet presAssocID="{71EAB82E-C533-4C2E-8AEE-09D457745BCA}" presName="linear" presStyleCnt="0">
        <dgm:presLayoutVars>
          <dgm:animLvl val="lvl"/>
          <dgm:resizeHandles val="exact"/>
        </dgm:presLayoutVars>
      </dgm:prSet>
      <dgm:spPr/>
    </dgm:pt>
    <dgm:pt modelId="{CFD75DEB-D918-4CBF-885B-FC3173CCEA68}" type="pres">
      <dgm:prSet presAssocID="{61F8C47A-930A-4450-980C-3E4DCBB1F973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610AE601-45A5-4028-8125-B139D0EAB826}" type="presOf" srcId="{61F8C47A-930A-4450-980C-3E4DCBB1F973}" destId="{CFD75DEB-D918-4CBF-885B-FC3173CCEA68}" srcOrd="0" destOrd="0" presId="urn:microsoft.com/office/officeart/2005/8/layout/vList2"/>
    <dgm:cxn modelId="{6904141A-885B-421B-9429-4CB8CECA177B}" type="presOf" srcId="{71EAB82E-C533-4C2E-8AEE-09D457745BCA}" destId="{82CAA83D-8920-4403-8B14-B865C56BFD42}" srcOrd="0" destOrd="0" presId="urn:microsoft.com/office/officeart/2005/8/layout/vList2"/>
    <dgm:cxn modelId="{36577CDB-B072-41E1-99AC-5382C8440AE4}" srcId="{71EAB82E-C533-4C2E-8AEE-09D457745BCA}" destId="{61F8C47A-930A-4450-980C-3E4DCBB1F973}" srcOrd="0" destOrd="0" parTransId="{9CB2192B-2325-42ED-8A4E-244AB8F9E43C}" sibTransId="{C819B63C-FA06-4B15-B629-037D2B76D3A6}"/>
    <dgm:cxn modelId="{8EE798DF-FD02-4287-8350-013201A68AF9}" type="presParOf" srcId="{82CAA83D-8920-4403-8B14-B865C56BFD42}" destId="{CFD75DEB-D918-4CBF-885B-FC3173CCEA68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3CADC71-E13F-4683-A397-6FEA896D2A6D}">
      <dsp:nvSpPr>
        <dsp:cNvPr id="0" name=""/>
        <dsp:cNvSpPr/>
      </dsp:nvSpPr>
      <dsp:spPr>
        <a:xfrm>
          <a:off x="8330" y="2500821"/>
          <a:ext cx="3402210" cy="560956"/>
        </a:xfrm>
        <a:prstGeom prst="roundRect">
          <a:avLst>
            <a:gd name="adj" fmla="val 10000"/>
          </a:avLst>
        </a:prstGeom>
        <a:solidFill>
          <a:schemeClr val="accent1">
            <a:shade val="6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1300" kern="1200" dirty="0">
              <a:latin typeface="+mn-lt"/>
            </a:rPr>
            <a:t>προστατεύει το ανθρώπινο σώμα από φυσικές, χημικές και μικροβιακές επιθέσεις</a:t>
          </a:r>
          <a:endParaRPr lang="en-US" sz="1300" kern="1200" dirty="0">
            <a:latin typeface="+mn-lt"/>
          </a:endParaRPr>
        </a:p>
      </dsp:txBody>
      <dsp:txXfrm>
        <a:off x="24760" y="2517251"/>
        <a:ext cx="3369350" cy="528096"/>
      </dsp:txXfrm>
    </dsp:sp>
    <dsp:sp modelId="{EC9CC53E-E7A9-4193-AB0D-58582CAF3DC5}">
      <dsp:nvSpPr>
        <dsp:cNvPr id="0" name=""/>
        <dsp:cNvSpPr/>
      </dsp:nvSpPr>
      <dsp:spPr>
        <a:xfrm>
          <a:off x="3750762" y="2500821"/>
          <a:ext cx="3402210" cy="533403"/>
        </a:xfrm>
        <a:prstGeom prst="roundRect">
          <a:avLst>
            <a:gd name="adj" fmla="val 10000"/>
          </a:avLst>
        </a:prstGeom>
        <a:solidFill>
          <a:schemeClr val="accent1">
            <a:shade val="6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1300" kern="1200" dirty="0">
              <a:latin typeface="+mn-lt"/>
            </a:rPr>
            <a:t>περιορίζει την ανεξέλεγκτη απώλεια νερού</a:t>
          </a:r>
          <a:endParaRPr lang="en-US" sz="1300" kern="1200" dirty="0">
            <a:latin typeface="+mn-lt"/>
          </a:endParaRPr>
        </a:p>
      </dsp:txBody>
      <dsp:txXfrm>
        <a:off x="3766385" y="2516444"/>
        <a:ext cx="3370964" cy="502157"/>
      </dsp:txXfrm>
    </dsp:sp>
    <dsp:sp modelId="{33F07BA3-F725-4C67-8379-D216F17F1ABA}">
      <dsp:nvSpPr>
        <dsp:cNvPr id="0" name=""/>
        <dsp:cNvSpPr/>
      </dsp:nvSpPr>
      <dsp:spPr>
        <a:xfrm>
          <a:off x="7493194" y="2500821"/>
          <a:ext cx="3471275" cy="533403"/>
        </a:xfrm>
        <a:prstGeom prst="roundRect">
          <a:avLst>
            <a:gd name="adj" fmla="val 10000"/>
          </a:avLst>
        </a:prstGeom>
        <a:solidFill>
          <a:schemeClr val="accent1">
            <a:shade val="6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1300" kern="1200" dirty="0">
              <a:latin typeface="+mn-lt"/>
            </a:rPr>
            <a:t>διαδραματίζει σημαντικό ρόλο στην </a:t>
          </a:r>
          <a:r>
            <a:rPr lang="el-GR" sz="1300" kern="1200" dirty="0" err="1">
              <a:latin typeface="+mn-lt"/>
            </a:rPr>
            <a:t>θερμορρύθμιση</a:t>
          </a:r>
          <a:endParaRPr lang="en-US" sz="1300" kern="1200" dirty="0">
            <a:latin typeface="+mn-lt"/>
          </a:endParaRPr>
        </a:p>
      </dsp:txBody>
      <dsp:txXfrm>
        <a:off x="7508817" y="2516444"/>
        <a:ext cx="3440029" cy="50215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880389F-773E-4A62-85CF-7755BF511AF5}">
      <dsp:nvSpPr>
        <dsp:cNvPr id="0" name=""/>
        <dsp:cNvSpPr/>
      </dsp:nvSpPr>
      <dsp:spPr>
        <a:xfrm>
          <a:off x="0" y="980"/>
          <a:ext cx="5667670" cy="0"/>
        </a:xfrm>
        <a:prstGeom prst="lin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F9F3926D-A555-4AA4-829F-F05FCAA13AA0}">
      <dsp:nvSpPr>
        <dsp:cNvPr id="0" name=""/>
        <dsp:cNvSpPr/>
      </dsp:nvSpPr>
      <dsp:spPr>
        <a:xfrm>
          <a:off x="0" y="980"/>
          <a:ext cx="5667670" cy="6685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t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1700" kern="1200" dirty="0"/>
            <a:t>Περιέχονται στα </a:t>
          </a:r>
          <a:r>
            <a:rPr lang="el-GR" sz="1700" kern="1200" dirty="0" err="1"/>
            <a:t>κερατινοκύτταρα</a:t>
          </a:r>
          <a:r>
            <a:rPr lang="el-GR" sz="1700" kern="1200" dirty="0"/>
            <a:t> (</a:t>
          </a:r>
          <a:r>
            <a:rPr lang="el-GR" sz="1700" b="1" kern="1200" dirty="0"/>
            <a:t>ενδοκυτταρικοί παράγοντες</a:t>
          </a:r>
          <a:r>
            <a:rPr lang="el-GR" sz="1700" kern="1200" dirty="0"/>
            <a:t>)</a:t>
          </a:r>
          <a:endParaRPr lang="en-US" sz="1700" kern="1200" dirty="0"/>
        </a:p>
      </dsp:txBody>
      <dsp:txXfrm>
        <a:off x="0" y="980"/>
        <a:ext cx="5667670" cy="668555"/>
      </dsp:txXfrm>
    </dsp:sp>
    <dsp:sp modelId="{92F233DD-891E-4004-90F0-10596BC0C72F}">
      <dsp:nvSpPr>
        <dsp:cNvPr id="0" name=""/>
        <dsp:cNvSpPr/>
      </dsp:nvSpPr>
      <dsp:spPr>
        <a:xfrm>
          <a:off x="0" y="669535"/>
          <a:ext cx="5667670" cy="0"/>
        </a:xfrm>
        <a:prstGeom prst="lin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C3148420-0846-4B5C-ABC2-6A90B930D958}">
      <dsp:nvSpPr>
        <dsp:cNvPr id="0" name=""/>
        <dsp:cNvSpPr/>
      </dsp:nvSpPr>
      <dsp:spPr>
        <a:xfrm>
          <a:off x="0" y="669535"/>
          <a:ext cx="5667670" cy="6685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t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1700" kern="1200" dirty="0"/>
            <a:t>Αντιστοιχούν έως και στο 10% της μάζας των </a:t>
          </a:r>
          <a:r>
            <a:rPr lang="el-GR" sz="1700" kern="1200" dirty="0" err="1"/>
            <a:t>κερατινοκυττάρων</a:t>
          </a:r>
          <a:r>
            <a:rPr lang="el-GR" sz="1700" kern="1200" dirty="0"/>
            <a:t> και στο 30% της κερατίνης στοιβάδας</a:t>
          </a:r>
          <a:endParaRPr lang="en-US" sz="1700" kern="1200" dirty="0"/>
        </a:p>
      </dsp:txBody>
      <dsp:txXfrm>
        <a:off x="0" y="669535"/>
        <a:ext cx="5667670" cy="668555"/>
      </dsp:txXfrm>
    </dsp:sp>
    <dsp:sp modelId="{F813A71B-9B0E-499B-9E18-7B09000AAE06}">
      <dsp:nvSpPr>
        <dsp:cNvPr id="0" name=""/>
        <dsp:cNvSpPr/>
      </dsp:nvSpPr>
      <dsp:spPr>
        <a:xfrm>
          <a:off x="0" y="1338091"/>
          <a:ext cx="5667670" cy="0"/>
        </a:xfrm>
        <a:prstGeom prst="lin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A8A957B3-AADB-4E09-86B0-80A9215E3559}">
      <dsp:nvSpPr>
        <dsp:cNvPr id="0" name=""/>
        <dsp:cNvSpPr/>
      </dsp:nvSpPr>
      <dsp:spPr>
        <a:xfrm>
          <a:off x="0" y="1338091"/>
          <a:ext cx="5667670" cy="6685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t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1700" kern="1200" dirty="0"/>
            <a:t>Συνιστούν το </a:t>
          </a:r>
          <a:r>
            <a:rPr lang="el-GR" sz="1700" b="1" kern="1200" dirty="0"/>
            <a:t>κυριότερο υδρόφιλο και υγροσκοπικό συστατικό</a:t>
          </a:r>
          <a:r>
            <a:rPr lang="el-GR" sz="1700" kern="1200" dirty="0"/>
            <a:t> της κεράτινης στοιβάδας</a:t>
          </a:r>
          <a:endParaRPr lang="en-US" sz="1700" kern="1200" dirty="0"/>
        </a:p>
      </dsp:txBody>
      <dsp:txXfrm>
        <a:off x="0" y="1338091"/>
        <a:ext cx="5667670" cy="66855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2062487-1101-4EC7-A09D-EAD3B1BC49AC}">
      <dsp:nvSpPr>
        <dsp:cNvPr id="0" name=""/>
        <dsp:cNvSpPr/>
      </dsp:nvSpPr>
      <dsp:spPr>
        <a:xfrm>
          <a:off x="5022" y="1671487"/>
          <a:ext cx="1501303" cy="2067224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1300" b="0" i="0" kern="1200" baseline="0" dirty="0"/>
            <a:t>Αποθήκευση </a:t>
          </a:r>
          <a:r>
            <a:rPr lang="el-GR" sz="1300" b="1" i="0" kern="1200" baseline="0" dirty="0" err="1"/>
            <a:t>προφιλαγγρίνης</a:t>
          </a:r>
          <a:r>
            <a:rPr lang="el-GR" sz="1300" b="0" i="0" kern="1200" baseline="0" dirty="0"/>
            <a:t> σε </a:t>
          </a:r>
          <a:r>
            <a:rPr lang="el-GR" sz="1300" b="0" i="0" kern="1200" baseline="0" dirty="0" err="1">
              <a:solidFill>
                <a:schemeClr val="tx1"/>
              </a:solidFill>
            </a:rPr>
            <a:t>κερατοϋαλινικά</a:t>
          </a:r>
          <a:r>
            <a:rPr lang="el-GR" sz="1300" b="0" i="0" kern="1200" baseline="0" dirty="0">
              <a:solidFill>
                <a:schemeClr val="tx1"/>
              </a:solidFill>
            </a:rPr>
            <a:t> κοκκία </a:t>
          </a:r>
          <a:endParaRPr lang="en-US" sz="1300" kern="1200" dirty="0">
            <a:solidFill>
              <a:schemeClr val="tx1"/>
            </a:solidFill>
          </a:endParaRPr>
        </a:p>
      </dsp:txBody>
      <dsp:txXfrm>
        <a:off x="48994" y="1715459"/>
        <a:ext cx="1413359" cy="1979280"/>
      </dsp:txXfrm>
    </dsp:sp>
    <dsp:sp modelId="{E69032D6-85B2-4088-AEEE-986A3368517E}">
      <dsp:nvSpPr>
        <dsp:cNvPr id="0" name=""/>
        <dsp:cNvSpPr/>
      </dsp:nvSpPr>
      <dsp:spPr>
        <a:xfrm>
          <a:off x="1656457" y="2518938"/>
          <a:ext cx="318276" cy="37232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000" kern="1200"/>
        </a:p>
      </dsp:txBody>
      <dsp:txXfrm>
        <a:off x="1656457" y="2593403"/>
        <a:ext cx="222793" cy="223393"/>
      </dsp:txXfrm>
    </dsp:sp>
    <dsp:sp modelId="{E1E10D93-4644-442C-A4AE-D51E229A9828}">
      <dsp:nvSpPr>
        <dsp:cNvPr id="0" name=""/>
        <dsp:cNvSpPr/>
      </dsp:nvSpPr>
      <dsp:spPr>
        <a:xfrm>
          <a:off x="2106848" y="1671487"/>
          <a:ext cx="1501303" cy="2067224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1300" b="0" i="0" kern="1200" baseline="0" dirty="0"/>
            <a:t>Μετατροπή σε </a:t>
          </a:r>
          <a:r>
            <a:rPr lang="el-GR" sz="1300" b="1" i="0" kern="1200" baseline="0" dirty="0" err="1"/>
            <a:t>φιλαγγρίνη</a:t>
          </a:r>
          <a:r>
            <a:rPr lang="en-US" sz="1300" b="0" i="0" kern="1200" baseline="0" dirty="0"/>
            <a:t>: </a:t>
          </a:r>
          <a:r>
            <a:rPr lang="el-GR" sz="1300" b="0" i="0" kern="1200" baseline="0" dirty="0"/>
            <a:t>βοηθά στην οργάνωση των νημάτων κερατίνης</a:t>
          </a:r>
          <a:endParaRPr lang="en-US" sz="1300" kern="1200" dirty="0"/>
        </a:p>
      </dsp:txBody>
      <dsp:txXfrm>
        <a:off x="2150820" y="1715459"/>
        <a:ext cx="1413359" cy="1979280"/>
      </dsp:txXfrm>
    </dsp:sp>
    <dsp:sp modelId="{F3BFD8F6-223C-42A7-8C92-2189DF54F39D}">
      <dsp:nvSpPr>
        <dsp:cNvPr id="0" name=""/>
        <dsp:cNvSpPr/>
      </dsp:nvSpPr>
      <dsp:spPr>
        <a:xfrm>
          <a:off x="3758282" y="2518938"/>
          <a:ext cx="318276" cy="37232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000" kern="1200"/>
        </a:p>
      </dsp:txBody>
      <dsp:txXfrm>
        <a:off x="3758282" y="2593403"/>
        <a:ext cx="222793" cy="223393"/>
      </dsp:txXfrm>
    </dsp:sp>
    <dsp:sp modelId="{E3743509-59B7-488D-A53D-DA9D827AB8B5}">
      <dsp:nvSpPr>
        <dsp:cNvPr id="0" name=""/>
        <dsp:cNvSpPr/>
      </dsp:nvSpPr>
      <dsp:spPr>
        <a:xfrm>
          <a:off x="4208673" y="1671487"/>
          <a:ext cx="1501303" cy="2067224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1300" b="0" i="0" kern="1200" baseline="0" dirty="0"/>
            <a:t>Διάσπαση </a:t>
          </a:r>
          <a:r>
            <a:rPr lang="el-GR" sz="1300" b="0" i="0" kern="1200" baseline="0" dirty="0" err="1"/>
            <a:t>φιλαγγρίνης</a:t>
          </a:r>
          <a:r>
            <a:rPr lang="en-US" sz="1300" b="0" i="0" kern="1200" baseline="0" dirty="0"/>
            <a:t> </a:t>
          </a:r>
          <a:r>
            <a:rPr lang="el-GR" sz="1300" b="0" i="0" kern="1200" baseline="0" dirty="0"/>
            <a:t>από </a:t>
          </a:r>
          <a:r>
            <a:rPr lang="el-GR" sz="1300" b="0" i="0" kern="1200" baseline="0" dirty="0" err="1"/>
            <a:t>πρωτεάσες</a:t>
          </a:r>
          <a:r>
            <a:rPr lang="el-GR" sz="1300" b="0" i="0" kern="1200" baseline="0" dirty="0"/>
            <a:t> σε μικρότερα συστατικά, όπως </a:t>
          </a:r>
          <a:r>
            <a:rPr lang="el-GR" sz="1300" b="1" i="0" kern="1200" baseline="0" dirty="0">
              <a:solidFill>
                <a:srgbClr val="4572C7"/>
              </a:solidFill>
            </a:rPr>
            <a:t>αμινοξέα</a:t>
          </a:r>
          <a:r>
            <a:rPr lang="el-GR" sz="1300" b="0" i="0" kern="1200" baseline="0" dirty="0"/>
            <a:t>, </a:t>
          </a:r>
          <a:r>
            <a:rPr lang="el-GR" sz="1300" b="1" i="0" kern="1200" baseline="0" dirty="0">
              <a:solidFill>
                <a:srgbClr val="ED7F35"/>
              </a:solidFill>
            </a:rPr>
            <a:t>PCA</a:t>
          </a:r>
          <a:r>
            <a:rPr lang="el-GR" sz="1300" b="0" i="0" kern="1200" baseline="0" dirty="0"/>
            <a:t> (</a:t>
          </a:r>
          <a:r>
            <a:rPr lang="el-GR" sz="1300" b="0" i="0" kern="1200" baseline="0" dirty="0" err="1"/>
            <a:t>πυρρολιδόνο</a:t>
          </a:r>
          <a:r>
            <a:rPr lang="el-GR" sz="1300" b="0" i="0" kern="1200" baseline="0" dirty="0"/>
            <a:t>- </a:t>
          </a:r>
          <a:r>
            <a:rPr lang="el-GR" sz="1300" b="0" i="0" kern="1200" baseline="0" dirty="0" err="1"/>
            <a:t>καρβοξυλικό</a:t>
          </a:r>
          <a:r>
            <a:rPr lang="el-GR" sz="1300" b="0" i="0" kern="1200" baseline="0" dirty="0"/>
            <a:t> οξύ) </a:t>
          </a:r>
          <a:r>
            <a:rPr lang="el-GR" sz="1300" b="0" i="0" kern="1200" baseline="0" dirty="0" err="1"/>
            <a:t>κ.α</a:t>
          </a:r>
          <a:r>
            <a:rPr lang="el-GR" sz="1300" b="0" i="0" kern="1200" baseline="0" dirty="0"/>
            <a:t>, που αποτελούν τους </a:t>
          </a:r>
          <a:r>
            <a:rPr lang="el-GR" sz="1300" b="1" i="0" kern="1200" baseline="0" dirty="0"/>
            <a:t>NMF</a:t>
          </a:r>
          <a:endParaRPr lang="en-US" sz="1300" b="1" kern="1200" dirty="0"/>
        </a:p>
      </dsp:txBody>
      <dsp:txXfrm>
        <a:off x="4252645" y="1715459"/>
        <a:ext cx="1413359" cy="197928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5A98312-A84A-4C7C-8DE4-8211744F0D6D}">
      <dsp:nvSpPr>
        <dsp:cNvPr id="0" name=""/>
        <dsp:cNvSpPr/>
      </dsp:nvSpPr>
      <dsp:spPr>
        <a:xfrm>
          <a:off x="0" y="0"/>
          <a:ext cx="4381889" cy="89505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b="1" kern="1200" dirty="0"/>
            <a:t>GAGs/</a:t>
          </a:r>
          <a:r>
            <a:rPr lang="el-GR" sz="1700" b="1" kern="1200" dirty="0" err="1"/>
            <a:t>Γλυκοζαμινογλυκάνες</a:t>
          </a:r>
          <a:r>
            <a:rPr lang="en-US" sz="1700" kern="1200" dirty="0"/>
            <a:t>:</a:t>
          </a:r>
          <a:br>
            <a:rPr lang="el-GR" sz="1700" kern="1200" dirty="0"/>
          </a:br>
          <a:r>
            <a:rPr lang="en-US" sz="1700" kern="1200" dirty="0"/>
            <a:t> </a:t>
          </a:r>
          <a:r>
            <a:rPr lang="el-GR" sz="1700" kern="1200" dirty="0"/>
            <a:t>"σφουγγάρια" που συγκρατούν νερό</a:t>
          </a:r>
          <a:r>
            <a:rPr lang="en-US" sz="1700" kern="1200" dirty="0"/>
            <a:t> </a:t>
          </a:r>
          <a:r>
            <a:rPr lang="el-GR" sz="1700" kern="1200" dirty="0"/>
            <a:t>και διατηρούν το δέρμα ενυδατωμένο</a:t>
          </a:r>
          <a:endParaRPr lang="en-US" sz="1700" kern="1200" dirty="0"/>
        </a:p>
      </dsp:txBody>
      <dsp:txXfrm>
        <a:off x="43693" y="43693"/>
        <a:ext cx="4294503" cy="80766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ABBF761-6564-4578-B959-00CBF7AA45BD}">
      <dsp:nvSpPr>
        <dsp:cNvPr id="0" name=""/>
        <dsp:cNvSpPr/>
      </dsp:nvSpPr>
      <dsp:spPr>
        <a:xfrm>
          <a:off x="0" y="508"/>
          <a:ext cx="3287486" cy="601064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1800" kern="1200" dirty="0"/>
            <a:t>Χρήση ενυδατικής κρέμας και γαλακτώματος  </a:t>
          </a:r>
          <a:endParaRPr lang="en-US" sz="1800" kern="1200" dirty="0"/>
        </a:p>
      </dsp:txBody>
      <dsp:txXfrm>
        <a:off x="29342" y="29850"/>
        <a:ext cx="3228802" cy="54238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43D558F-EF37-4CDC-B0CB-86268EC9D05F}">
      <dsp:nvSpPr>
        <dsp:cNvPr id="0" name=""/>
        <dsp:cNvSpPr/>
      </dsp:nvSpPr>
      <dsp:spPr>
        <a:xfrm>
          <a:off x="0" y="0"/>
          <a:ext cx="3253618" cy="554561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2000" kern="1200" dirty="0"/>
            <a:t>Αντιηλιακή προστασία </a:t>
          </a:r>
          <a:endParaRPr lang="en-US" sz="2000" kern="1200" dirty="0"/>
        </a:p>
      </dsp:txBody>
      <dsp:txXfrm>
        <a:off x="27071" y="27071"/>
        <a:ext cx="3199476" cy="500419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FD75DEB-D918-4CBF-885B-FC3173CCEA68}">
      <dsp:nvSpPr>
        <dsp:cNvPr id="0" name=""/>
        <dsp:cNvSpPr/>
      </dsp:nvSpPr>
      <dsp:spPr>
        <a:xfrm>
          <a:off x="0" y="1658"/>
          <a:ext cx="3217332" cy="50544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2000" kern="1200" dirty="0"/>
            <a:t>Απολέπιση </a:t>
          </a:r>
          <a:endParaRPr lang="en-US" sz="2000" kern="1200" dirty="0"/>
        </a:p>
      </dsp:txBody>
      <dsp:txXfrm>
        <a:off x="24674" y="26332"/>
        <a:ext cx="3167984" cy="45609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C88E34-8C8C-8747-BADB-40E1ACC00129}" type="datetimeFigureOut">
              <a:rPr lang="en-US" smtClean="0"/>
              <a:t>1/10/2025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1E5FCA-B2DD-C941-A2C1-63893943348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48964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E5FCA-B2DD-C941-A2C1-638939433487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20095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1734DBF-D33A-9B28-288C-C2DAB9E541E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94248F2-5264-4601-AA0B-6C092F77F2D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78992" y="1956816"/>
            <a:ext cx="10040112" cy="2387600"/>
          </a:xfrm>
        </p:spPr>
        <p:txBody>
          <a:bodyPr anchor="t">
            <a:noAutofit/>
          </a:bodyPr>
          <a:lstStyle>
            <a:lvl1pPr algn="l">
              <a:defRPr sz="9600" spc="300" baseline="0">
                <a:ln w="28575">
                  <a:solidFill>
                    <a:schemeClr val="tx1"/>
                  </a:solidFill>
                </a:ln>
                <a:noFill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CFB69D3-5632-4285-A209-9DCA67DA66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78992" y="4901184"/>
            <a:ext cx="10040112" cy="1280160"/>
          </a:xfrm>
        </p:spPr>
        <p:txBody>
          <a:bodyPr/>
          <a:lstStyle>
            <a:lvl1pPr marL="0" indent="0" algn="l">
              <a:buNone/>
              <a:defRPr sz="2400" b="1" baseline="0"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64985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3345C5D8-082A-AC27-3801-7A6EC37519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809"/>
          <a:stretch/>
        </p:blipFill>
        <p:spPr>
          <a:xfrm>
            <a:off x="0" y="0"/>
            <a:ext cx="5467552" cy="235000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3531883F-9B23-B442-5F02-C2D25BB37CA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241236" y="1234440"/>
            <a:ext cx="4950764" cy="562356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A0D1FF5-7EF8-4250-A259-43050ABBD3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868679"/>
            <a:ext cx="10972800" cy="1572768"/>
          </a:xfrm>
        </p:spPr>
        <p:txBody>
          <a:bodyPr lIns="91440" tIns="182880" rIns="91440" bIns="0"/>
          <a:lstStyle>
            <a:lvl1pPr algn="ctr">
              <a:lnSpc>
                <a:spcPct val="90000"/>
              </a:lnSpc>
              <a:defRPr sz="4800" spc="4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3DC3A9-D4E6-42CF-91A8-F267C7C66C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12648" y="2438400"/>
            <a:ext cx="2029968" cy="530352"/>
          </a:xfrm>
          <a:solidFill>
            <a:schemeClr val="tx1"/>
          </a:solidFill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1000"/>
              </a:spcBef>
              <a:buNone/>
              <a:defRPr sz="2000" b="1" cap="all" spc="200" baseline="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752CCA9-53A3-4DA5-AD45-C2A2C12A3A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2648" y="3127248"/>
            <a:ext cx="2029968" cy="2514600"/>
          </a:xfrm>
          <a:solidFill>
            <a:schemeClr val="accent6">
              <a:lumMod val="20000"/>
              <a:lumOff val="80000"/>
              <a:alpha val="50000"/>
            </a:schemeClr>
          </a:solidFill>
          <a:ln>
            <a:solidFill>
              <a:schemeClr val="tx1"/>
            </a:solidFill>
          </a:ln>
        </p:spPr>
        <p:txBody>
          <a:bodyPr tIns="182880" bIns="9144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spc="100" baseline="0"/>
            </a:lvl1pPr>
            <a:lvl2pPr marL="228600">
              <a:lnSpc>
                <a:spcPct val="100000"/>
              </a:lnSpc>
              <a:spcBef>
                <a:spcPts val="0"/>
              </a:spcBef>
              <a:defRPr sz="1400" spc="100" baseline="0"/>
            </a:lvl2pPr>
            <a:lvl3pPr>
              <a:lnSpc>
                <a:spcPct val="100000"/>
              </a:lnSpc>
              <a:spcBef>
                <a:spcPts val="1000"/>
              </a:spcBef>
              <a:defRPr sz="1200" spc="100" baseline="0"/>
            </a:lvl3pPr>
            <a:lvl4pPr>
              <a:lnSpc>
                <a:spcPct val="100000"/>
              </a:lnSpc>
              <a:spcBef>
                <a:spcPts val="1000"/>
              </a:spcBef>
              <a:defRPr sz="1100" spc="100" baseline="0"/>
            </a:lvl4pPr>
            <a:lvl5pPr>
              <a:lnSpc>
                <a:spcPct val="100000"/>
              </a:lnSpc>
              <a:spcBef>
                <a:spcPts val="1000"/>
              </a:spcBef>
              <a:defRPr sz="1100" spc="100" baseline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100C9C6-BD61-4D2C-9146-FB785BAE4FF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2843784" y="2438400"/>
            <a:ext cx="2029968" cy="530352"/>
          </a:xfrm>
          <a:solidFill>
            <a:schemeClr val="tx1"/>
          </a:solidFill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1000"/>
              </a:spcBef>
              <a:buNone/>
              <a:defRPr sz="2000" b="1" cap="all" spc="200" baseline="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2E342EE-68BB-484D-98C3-48A7847549D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2843784" y="3127248"/>
            <a:ext cx="2029968" cy="2514600"/>
          </a:xfrm>
          <a:solidFill>
            <a:schemeClr val="accent5">
              <a:alpha val="30000"/>
            </a:schemeClr>
          </a:solidFill>
          <a:ln>
            <a:solidFill>
              <a:schemeClr val="tx1"/>
            </a:solidFill>
          </a:ln>
        </p:spPr>
        <p:txBody>
          <a:bodyPr tIns="182880" bIns="9144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spc="100" baseline="0"/>
            </a:lvl1pPr>
            <a:lvl2pPr marL="228600">
              <a:lnSpc>
                <a:spcPct val="100000"/>
              </a:lnSpc>
              <a:spcBef>
                <a:spcPts val="0"/>
              </a:spcBef>
              <a:defRPr sz="1400" spc="100" baseline="0"/>
            </a:lvl2pPr>
            <a:lvl3pPr>
              <a:lnSpc>
                <a:spcPct val="100000"/>
              </a:lnSpc>
              <a:spcBef>
                <a:spcPts val="1000"/>
              </a:spcBef>
              <a:defRPr sz="1200" spc="100" baseline="0"/>
            </a:lvl3pPr>
            <a:lvl4pPr>
              <a:lnSpc>
                <a:spcPct val="100000"/>
              </a:lnSpc>
              <a:spcBef>
                <a:spcPts val="1000"/>
              </a:spcBef>
              <a:defRPr sz="1100" spc="100" baseline="0"/>
            </a:lvl4pPr>
            <a:lvl5pPr>
              <a:lnSpc>
                <a:spcPct val="100000"/>
              </a:lnSpc>
              <a:spcBef>
                <a:spcPts val="1000"/>
              </a:spcBef>
              <a:defRPr sz="1100" spc="100" baseline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9A48939F-0CF9-9CBD-F606-7A4850B910A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84064" y="2438400"/>
            <a:ext cx="2029968" cy="530352"/>
          </a:xfrm>
          <a:solidFill>
            <a:schemeClr val="tx1"/>
          </a:solidFill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1000"/>
              </a:spcBef>
              <a:buNone/>
              <a:defRPr sz="2000" b="1" cap="all" spc="200" baseline="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Content Placeholder 5">
            <a:extLst>
              <a:ext uri="{FF2B5EF4-FFF2-40B4-BE49-F238E27FC236}">
                <a16:creationId xmlns:a16="http://schemas.microsoft.com/office/drawing/2014/main" id="{693BC756-2B97-9751-B879-03B6F1C405C3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084064" y="3127248"/>
            <a:ext cx="2029968" cy="2514600"/>
          </a:xfrm>
          <a:solidFill>
            <a:schemeClr val="accent4">
              <a:lumMod val="20000"/>
              <a:lumOff val="80000"/>
              <a:alpha val="50000"/>
            </a:schemeClr>
          </a:solidFill>
          <a:ln>
            <a:solidFill>
              <a:schemeClr val="tx1"/>
            </a:solidFill>
          </a:ln>
        </p:spPr>
        <p:txBody>
          <a:bodyPr tIns="182880" bIns="9144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spc="100" baseline="0"/>
            </a:lvl1pPr>
            <a:lvl2pPr marL="228600">
              <a:lnSpc>
                <a:spcPct val="100000"/>
              </a:lnSpc>
              <a:spcBef>
                <a:spcPts val="0"/>
              </a:spcBef>
              <a:defRPr sz="1400" spc="100" baseline="0"/>
            </a:lvl2pPr>
            <a:lvl3pPr>
              <a:lnSpc>
                <a:spcPct val="100000"/>
              </a:lnSpc>
              <a:spcBef>
                <a:spcPts val="1000"/>
              </a:spcBef>
              <a:defRPr sz="1200" spc="100" baseline="0"/>
            </a:lvl3pPr>
            <a:lvl4pPr>
              <a:lnSpc>
                <a:spcPct val="100000"/>
              </a:lnSpc>
              <a:spcBef>
                <a:spcPts val="1000"/>
              </a:spcBef>
              <a:defRPr sz="1100" spc="100" baseline="0"/>
            </a:lvl4pPr>
            <a:lvl5pPr>
              <a:lnSpc>
                <a:spcPct val="100000"/>
              </a:lnSpc>
              <a:spcBef>
                <a:spcPts val="1000"/>
              </a:spcBef>
              <a:defRPr sz="1100" spc="100" baseline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0" name="Text Placeholder 4">
            <a:extLst>
              <a:ext uri="{FF2B5EF4-FFF2-40B4-BE49-F238E27FC236}">
                <a16:creationId xmlns:a16="http://schemas.microsoft.com/office/drawing/2014/main" id="{843F725B-A33F-7FB2-E5C4-96EA154660E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315200" y="2438400"/>
            <a:ext cx="2029968" cy="530352"/>
          </a:xfrm>
          <a:solidFill>
            <a:schemeClr val="tx1"/>
          </a:solidFill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1000"/>
              </a:spcBef>
              <a:buNone/>
              <a:defRPr sz="2000" b="1" cap="all" spc="200" baseline="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Content Placeholder 5">
            <a:extLst>
              <a:ext uri="{FF2B5EF4-FFF2-40B4-BE49-F238E27FC236}">
                <a16:creationId xmlns:a16="http://schemas.microsoft.com/office/drawing/2014/main" id="{D9DD0DA7-5A1E-5312-178F-13561EF7C233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7315200" y="3127248"/>
            <a:ext cx="2029968" cy="2514600"/>
          </a:xfr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txBody>
          <a:bodyPr tIns="182880" bIns="9144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spc="100" baseline="0"/>
            </a:lvl1pPr>
            <a:lvl2pPr marL="228600">
              <a:lnSpc>
                <a:spcPct val="100000"/>
              </a:lnSpc>
              <a:spcBef>
                <a:spcPts val="0"/>
              </a:spcBef>
              <a:defRPr sz="1400" spc="100" baseline="0"/>
            </a:lvl2pPr>
            <a:lvl3pPr>
              <a:lnSpc>
                <a:spcPct val="100000"/>
              </a:lnSpc>
              <a:spcBef>
                <a:spcPts val="1000"/>
              </a:spcBef>
              <a:defRPr sz="1200" spc="100" baseline="0"/>
            </a:lvl3pPr>
            <a:lvl4pPr>
              <a:lnSpc>
                <a:spcPct val="100000"/>
              </a:lnSpc>
              <a:spcBef>
                <a:spcPts val="1000"/>
              </a:spcBef>
              <a:defRPr sz="1100" spc="100" baseline="0"/>
            </a:lvl4pPr>
            <a:lvl5pPr>
              <a:lnSpc>
                <a:spcPct val="100000"/>
              </a:lnSpc>
              <a:spcBef>
                <a:spcPts val="1000"/>
              </a:spcBef>
              <a:defRPr sz="1100" spc="100" baseline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2" name="Text Placeholder 4">
            <a:extLst>
              <a:ext uri="{FF2B5EF4-FFF2-40B4-BE49-F238E27FC236}">
                <a16:creationId xmlns:a16="http://schemas.microsoft.com/office/drawing/2014/main" id="{5FBC3880-98AC-466C-7AD1-FDC8B395870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9546336" y="2438400"/>
            <a:ext cx="2029968" cy="530352"/>
          </a:xfrm>
          <a:solidFill>
            <a:schemeClr val="tx1"/>
          </a:solidFill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1000"/>
              </a:spcBef>
              <a:buNone/>
              <a:defRPr sz="2000" b="1" cap="all" spc="200" baseline="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Content Placeholder 5">
            <a:extLst>
              <a:ext uri="{FF2B5EF4-FFF2-40B4-BE49-F238E27FC236}">
                <a16:creationId xmlns:a16="http://schemas.microsoft.com/office/drawing/2014/main" id="{24965100-8EF5-0264-CEE5-BD5BF1901635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9546336" y="3127248"/>
            <a:ext cx="2029968" cy="2514600"/>
          </a:xfrm>
          <a:solidFill>
            <a:schemeClr val="accent4">
              <a:lumMod val="20000"/>
              <a:lumOff val="80000"/>
              <a:alpha val="50000"/>
            </a:schemeClr>
          </a:solidFill>
          <a:ln>
            <a:solidFill>
              <a:schemeClr val="tx1"/>
            </a:solidFill>
          </a:ln>
        </p:spPr>
        <p:txBody>
          <a:bodyPr tIns="182880" bIns="9144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spc="100" baseline="0"/>
            </a:lvl1pPr>
            <a:lvl2pPr marL="228600">
              <a:lnSpc>
                <a:spcPct val="100000"/>
              </a:lnSpc>
              <a:spcBef>
                <a:spcPts val="0"/>
              </a:spcBef>
              <a:defRPr sz="1400" spc="100" baseline="0"/>
            </a:lvl2pPr>
            <a:lvl3pPr>
              <a:lnSpc>
                <a:spcPct val="100000"/>
              </a:lnSpc>
              <a:spcBef>
                <a:spcPts val="1000"/>
              </a:spcBef>
              <a:defRPr sz="1200" spc="100" baseline="0"/>
            </a:lvl3pPr>
            <a:lvl4pPr>
              <a:lnSpc>
                <a:spcPct val="100000"/>
              </a:lnSpc>
              <a:spcBef>
                <a:spcPts val="1000"/>
              </a:spcBef>
              <a:defRPr sz="1100" spc="100" baseline="0"/>
            </a:lvl4pPr>
            <a:lvl5pPr>
              <a:lnSpc>
                <a:spcPct val="100000"/>
              </a:lnSpc>
              <a:spcBef>
                <a:spcPts val="1000"/>
              </a:spcBef>
              <a:defRPr sz="1100" spc="100" baseline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A51CCCC-1589-401D-AE98-FC28716301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11575"/>
            <a:ext cx="4114800" cy="856526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85D9D7D-8D9A-473E-AF0D-EF1940D793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038600" y="6006546"/>
            <a:ext cx="4114800" cy="851453"/>
          </a:xfrm>
          <a:prstGeom prst="rect">
            <a:avLst/>
          </a:prstGeom>
        </p:spPr>
        <p:txBody>
          <a:bodyPr/>
          <a:lstStyle/>
          <a:p>
            <a:fld id="{294A09A9-5501-47C1-A89A-A340965A2BE2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7AC635D-0E01-2452-CC44-1DAE0F96DF63}"/>
              </a:ext>
            </a:extLst>
          </p:cNvPr>
          <p:cNvCxnSpPr>
            <a:cxnSpLocks/>
          </p:cNvCxnSpPr>
          <p:nvPr userDrawn="1"/>
        </p:nvCxnSpPr>
        <p:spPr>
          <a:xfrm>
            <a:off x="5251048" y="868101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A4ED63FD-A76F-FB56-8D44-31BD432133C5}"/>
              </a:ext>
            </a:extLst>
          </p:cNvPr>
          <p:cNvCxnSpPr>
            <a:cxnSpLocks/>
          </p:cNvCxnSpPr>
          <p:nvPr userDrawn="1"/>
        </p:nvCxnSpPr>
        <p:spPr>
          <a:xfrm>
            <a:off x="5251048" y="5995687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786538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0CC3D06-2435-B655-8AA5-11CCBBEF19D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762234" y="0"/>
            <a:ext cx="3429766" cy="682142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A0D1FF5-7EF8-4250-A259-43050ABBD3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868679"/>
            <a:ext cx="10972800" cy="1572768"/>
          </a:xfrm>
        </p:spPr>
        <p:txBody>
          <a:bodyPr lIns="91440" tIns="182880" rIns="91440" bIns="0"/>
          <a:lstStyle>
            <a:lvl1pPr algn="ctr">
              <a:lnSpc>
                <a:spcPct val="90000"/>
              </a:lnSpc>
              <a:defRPr sz="4800" spc="4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5D1E9421-BC85-99CB-EB40-1863FA62274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25907" y="3072704"/>
            <a:ext cx="1783080" cy="512064"/>
          </a:xfrm>
          <a:solidFill>
            <a:schemeClr val="accent1"/>
          </a:solidFill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000" b="1" cap="all" spc="200" baseline="0"/>
            </a:lvl1pPr>
          </a:lstStyle>
          <a:p>
            <a:pPr lvl="0"/>
            <a:r>
              <a:rPr lang="en-US" dirty="0"/>
              <a:t>MMM YYYY</a:t>
            </a:r>
          </a:p>
        </p:txBody>
      </p:sp>
      <p:sp>
        <p:nvSpPr>
          <p:cNvPr id="41" name="Text Placeholder 40">
            <a:extLst>
              <a:ext uri="{FF2B5EF4-FFF2-40B4-BE49-F238E27FC236}">
                <a16:creationId xmlns:a16="http://schemas.microsoft.com/office/drawing/2014/main" id="{47BABAF8-5220-1E24-CE43-927FCCA269A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1146218" y="2432434"/>
            <a:ext cx="1644986" cy="1783080"/>
          </a:xfrm>
        </p:spPr>
        <p:txBody>
          <a:bodyPr lIns="91440" tIns="0" rIns="0" b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spc="100" baseline="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8" name="Text Placeholder 33">
            <a:extLst>
              <a:ext uri="{FF2B5EF4-FFF2-40B4-BE49-F238E27FC236}">
                <a16:creationId xmlns:a16="http://schemas.microsoft.com/office/drawing/2014/main" id="{F1D095F8-4552-1F88-C37B-99775B68ACC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 rot="16200000">
            <a:off x="2196136" y="4517644"/>
            <a:ext cx="1783080" cy="512064"/>
          </a:xfrm>
          <a:solidFill>
            <a:schemeClr val="accent2"/>
          </a:solidFill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000" b="1" cap="all" spc="200" baseline="0"/>
            </a:lvl1pPr>
          </a:lstStyle>
          <a:p>
            <a:pPr lvl="0"/>
            <a:r>
              <a:rPr lang="en-US" dirty="0"/>
              <a:t>MMM YYYY</a:t>
            </a:r>
          </a:p>
        </p:txBody>
      </p:sp>
      <p:sp>
        <p:nvSpPr>
          <p:cNvPr id="48" name="Text Placeholder 40">
            <a:extLst>
              <a:ext uri="{FF2B5EF4-FFF2-40B4-BE49-F238E27FC236}">
                <a16:creationId xmlns:a16="http://schemas.microsoft.com/office/drawing/2014/main" id="{4C4BFA3E-7B57-DCDD-4EA6-16C64A3756BF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3383307" y="3882136"/>
            <a:ext cx="1644986" cy="1783080"/>
          </a:xfrm>
        </p:spPr>
        <p:txBody>
          <a:bodyPr lIns="91440" tIns="0" rIns="0" b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spc="100" baseline="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5" name="Text Placeholder 33">
            <a:extLst>
              <a:ext uri="{FF2B5EF4-FFF2-40B4-BE49-F238E27FC236}">
                <a16:creationId xmlns:a16="http://schemas.microsoft.com/office/drawing/2014/main" id="{C65BF0DD-74C0-E055-CCAC-600751F5172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 rot="16200000">
            <a:off x="4418179" y="3067943"/>
            <a:ext cx="1783080" cy="512064"/>
          </a:xfrm>
          <a:solidFill>
            <a:schemeClr val="accent3"/>
          </a:solidFill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000" b="1" cap="all" spc="200" baseline="0"/>
            </a:lvl1pPr>
          </a:lstStyle>
          <a:p>
            <a:pPr lvl="0"/>
            <a:r>
              <a:rPr lang="en-US" dirty="0"/>
              <a:t>MMM YYYY</a:t>
            </a:r>
          </a:p>
        </p:txBody>
      </p:sp>
      <p:sp>
        <p:nvSpPr>
          <p:cNvPr id="44" name="Text Placeholder 40">
            <a:extLst>
              <a:ext uri="{FF2B5EF4-FFF2-40B4-BE49-F238E27FC236}">
                <a16:creationId xmlns:a16="http://schemas.microsoft.com/office/drawing/2014/main" id="{25927394-D1A0-C084-C689-F7A4EEE924C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589586" y="2432435"/>
            <a:ext cx="1644986" cy="1783080"/>
          </a:xfrm>
        </p:spPr>
        <p:txBody>
          <a:bodyPr lIns="91440" tIns="0" rIns="0" b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spc="100" baseline="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9" name="Text Placeholder 33">
            <a:extLst>
              <a:ext uri="{FF2B5EF4-FFF2-40B4-BE49-F238E27FC236}">
                <a16:creationId xmlns:a16="http://schemas.microsoft.com/office/drawing/2014/main" id="{08F0F1F2-0D4E-95EA-349B-D734163FD55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 rot="16200000">
            <a:off x="6640222" y="4517644"/>
            <a:ext cx="1783080" cy="512064"/>
          </a:xfrm>
          <a:solidFill>
            <a:schemeClr val="accent4"/>
          </a:solidFill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000" b="1" cap="all" spc="200" baseline="0"/>
            </a:lvl1pPr>
          </a:lstStyle>
          <a:p>
            <a:pPr lvl="0"/>
            <a:r>
              <a:rPr lang="en-US" dirty="0"/>
              <a:t>MMM YYYY</a:t>
            </a:r>
          </a:p>
        </p:txBody>
      </p:sp>
      <p:sp>
        <p:nvSpPr>
          <p:cNvPr id="46" name="Text Placeholder 40">
            <a:extLst>
              <a:ext uri="{FF2B5EF4-FFF2-40B4-BE49-F238E27FC236}">
                <a16:creationId xmlns:a16="http://schemas.microsoft.com/office/drawing/2014/main" id="{B322E7EB-0174-5A8C-5BE3-F501B5670FAD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7827392" y="3882136"/>
            <a:ext cx="1644986" cy="1783080"/>
          </a:xfrm>
        </p:spPr>
        <p:txBody>
          <a:bodyPr lIns="91440" tIns="0" rIns="0" b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spc="100" baseline="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6" name="Text Placeholder 33">
            <a:extLst>
              <a:ext uri="{FF2B5EF4-FFF2-40B4-BE49-F238E27FC236}">
                <a16:creationId xmlns:a16="http://schemas.microsoft.com/office/drawing/2014/main" id="{36C15449-A445-41A6-EAD9-37446450CC1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 rot="16200000">
            <a:off x="8862264" y="3072704"/>
            <a:ext cx="1783080" cy="512064"/>
          </a:xfrm>
          <a:solidFill>
            <a:schemeClr val="accent5"/>
          </a:solidFill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000" b="1" cap="all" spc="200" baseline="0"/>
            </a:lvl1pPr>
          </a:lstStyle>
          <a:p>
            <a:pPr lvl="0"/>
            <a:r>
              <a:rPr lang="en-US" dirty="0"/>
              <a:t>MMM YYYY</a:t>
            </a:r>
          </a:p>
        </p:txBody>
      </p:sp>
      <p:sp>
        <p:nvSpPr>
          <p:cNvPr id="45" name="Text Placeholder 40">
            <a:extLst>
              <a:ext uri="{FF2B5EF4-FFF2-40B4-BE49-F238E27FC236}">
                <a16:creationId xmlns:a16="http://schemas.microsoft.com/office/drawing/2014/main" id="{E6B7327B-EA3B-790D-AB08-0ED1D2FB401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10035230" y="2437196"/>
            <a:ext cx="1796654" cy="1783080"/>
          </a:xfrm>
        </p:spPr>
        <p:txBody>
          <a:bodyPr lIns="91440" tIns="0" rIns="0" b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spc="100" baseline="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A51CCCC-1589-401D-AE98-FC28716301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11575"/>
            <a:ext cx="4114800" cy="856526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85D9D7D-8D9A-473E-AF0D-EF1940D793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038600" y="6006546"/>
            <a:ext cx="4114800" cy="851453"/>
          </a:xfrm>
          <a:prstGeom prst="rect">
            <a:avLst/>
          </a:prstGeom>
        </p:spPr>
        <p:txBody>
          <a:bodyPr/>
          <a:lstStyle/>
          <a:p>
            <a:fld id="{294A09A9-5501-47C1-A89A-A340965A2BE2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7AC635D-0E01-2452-CC44-1DAE0F96DF63}"/>
              </a:ext>
            </a:extLst>
          </p:cNvPr>
          <p:cNvCxnSpPr>
            <a:cxnSpLocks/>
          </p:cNvCxnSpPr>
          <p:nvPr userDrawn="1"/>
        </p:nvCxnSpPr>
        <p:spPr>
          <a:xfrm>
            <a:off x="5251048" y="868101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A4ED63FD-A76F-FB56-8D44-31BD432133C5}"/>
              </a:ext>
            </a:extLst>
          </p:cNvPr>
          <p:cNvCxnSpPr>
            <a:cxnSpLocks/>
          </p:cNvCxnSpPr>
          <p:nvPr userDrawn="1"/>
        </p:nvCxnSpPr>
        <p:spPr>
          <a:xfrm>
            <a:off x="5251048" y="5995687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221201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9070F102-837A-486A-0CD4-E957B66B872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3931920"/>
            <a:ext cx="5470497" cy="292608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519FAF77-1797-C11F-A1A9-B351E30B37C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208215" y="0"/>
            <a:ext cx="4983785" cy="227685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A0D1FF5-7EF8-4250-A259-43050ABBD3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868679"/>
            <a:ext cx="10972800" cy="1572768"/>
          </a:xfrm>
        </p:spPr>
        <p:txBody>
          <a:bodyPr lIns="91440" tIns="182880" rIns="91440" bIns="0"/>
          <a:lstStyle>
            <a:lvl1pPr algn="ctr">
              <a:lnSpc>
                <a:spcPct val="90000"/>
              </a:lnSpc>
              <a:defRPr sz="4800" spc="4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3DC3A9-D4E6-42CF-91A8-F267C7C66C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12648" y="2438400"/>
            <a:ext cx="5157787" cy="365760"/>
          </a:xfrm>
        </p:spPr>
        <p:txBody>
          <a:bodyPr anchor="t"/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2000" b="1" cap="all" spc="200" baseline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752CCA9-53A3-4DA5-AD45-C2A2C12A3A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2648" y="2871216"/>
            <a:ext cx="5157787" cy="3247462"/>
          </a:xfrm>
        </p:spPr>
        <p:txBody>
          <a:bodyPr/>
          <a:lstStyle>
            <a:lvl1pPr>
              <a:lnSpc>
                <a:spcPct val="100000"/>
              </a:lnSpc>
              <a:spcBef>
                <a:spcPts val="1000"/>
              </a:spcBef>
              <a:defRPr sz="1600" spc="100" baseline="0"/>
            </a:lvl1pPr>
            <a:lvl2pPr>
              <a:lnSpc>
                <a:spcPct val="100000"/>
              </a:lnSpc>
              <a:spcBef>
                <a:spcPts val="1000"/>
              </a:spcBef>
              <a:defRPr sz="1400" spc="100" baseline="0"/>
            </a:lvl2pPr>
            <a:lvl3pPr>
              <a:lnSpc>
                <a:spcPct val="100000"/>
              </a:lnSpc>
              <a:spcBef>
                <a:spcPts val="1000"/>
              </a:spcBef>
              <a:defRPr sz="1200" spc="100" baseline="0"/>
            </a:lvl3pPr>
            <a:lvl4pPr>
              <a:lnSpc>
                <a:spcPct val="100000"/>
              </a:lnSpc>
              <a:spcBef>
                <a:spcPts val="1000"/>
              </a:spcBef>
              <a:defRPr sz="1100" spc="100" baseline="0"/>
            </a:lvl4pPr>
            <a:lvl5pPr>
              <a:lnSpc>
                <a:spcPct val="100000"/>
              </a:lnSpc>
              <a:spcBef>
                <a:spcPts val="1000"/>
              </a:spcBef>
              <a:defRPr sz="1100" spc="100" baseline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100C9C6-BD61-4D2C-9146-FB785BAE4FF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400800" y="2438400"/>
            <a:ext cx="5183188" cy="365760"/>
          </a:xfrm>
        </p:spPr>
        <p:txBody>
          <a:bodyPr anchor="t"/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2000" b="1" cap="all" spc="200" baseline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2E342EE-68BB-484D-98C3-48A7847549D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400800" y="2871216"/>
            <a:ext cx="5183188" cy="3247462"/>
          </a:xfrm>
        </p:spPr>
        <p:txBody>
          <a:bodyPr/>
          <a:lstStyle>
            <a:lvl1pPr>
              <a:lnSpc>
                <a:spcPct val="100000"/>
              </a:lnSpc>
              <a:spcBef>
                <a:spcPts val="1000"/>
              </a:spcBef>
              <a:defRPr sz="1600" spc="100" baseline="0"/>
            </a:lvl1pPr>
            <a:lvl2pPr>
              <a:lnSpc>
                <a:spcPct val="100000"/>
              </a:lnSpc>
              <a:spcBef>
                <a:spcPts val="1000"/>
              </a:spcBef>
              <a:defRPr sz="1400" spc="100" baseline="0"/>
            </a:lvl2pPr>
            <a:lvl3pPr>
              <a:lnSpc>
                <a:spcPct val="100000"/>
              </a:lnSpc>
              <a:spcBef>
                <a:spcPts val="1000"/>
              </a:spcBef>
              <a:defRPr sz="1200" spc="100" baseline="0"/>
            </a:lvl3pPr>
            <a:lvl4pPr>
              <a:lnSpc>
                <a:spcPct val="100000"/>
              </a:lnSpc>
              <a:spcBef>
                <a:spcPts val="1000"/>
              </a:spcBef>
              <a:defRPr sz="1100" spc="100" baseline="0"/>
            </a:lvl4pPr>
            <a:lvl5pPr>
              <a:lnSpc>
                <a:spcPct val="100000"/>
              </a:lnSpc>
              <a:spcBef>
                <a:spcPts val="1000"/>
              </a:spcBef>
              <a:defRPr sz="1100" spc="100" baseline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A51CCCC-1589-401D-AE98-FC28716301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11575"/>
            <a:ext cx="4114800" cy="856526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85D9D7D-8D9A-473E-AF0D-EF1940D793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038600" y="6006546"/>
            <a:ext cx="4114800" cy="851453"/>
          </a:xfrm>
          <a:prstGeom prst="rect">
            <a:avLst/>
          </a:prstGeom>
        </p:spPr>
        <p:txBody>
          <a:bodyPr/>
          <a:lstStyle/>
          <a:p>
            <a:fld id="{294A09A9-5501-47C1-A89A-A340965A2BE2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7AC635D-0E01-2452-CC44-1DAE0F96DF63}"/>
              </a:ext>
            </a:extLst>
          </p:cNvPr>
          <p:cNvCxnSpPr>
            <a:cxnSpLocks/>
          </p:cNvCxnSpPr>
          <p:nvPr userDrawn="1"/>
        </p:nvCxnSpPr>
        <p:spPr>
          <a:xfrm>
            <a:off x="5251048" y="868101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A4ED63FD-A76F-FB56-8D44-31BD432133C5}"/>
              </a:ext>
            </a:extLst>
          </p:cNvPr>
          <p:cNvCxnSpPr>
            <a:cxnSpLocks/>
          </p:cNvCxnSpPr>
          <p:nvPr userDrawn="1"/>
        </p:nvCxnSpPr>
        <p:spPr>
          <a:xfrm>
            <a:off x="5251048" y="5995687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24600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AE1E66A3-7FD1-08A5-8B20-36C5331DCF6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453650" y="4014216"/>
            <a:ext cx="5738350" cy="284378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464B067-71A6-CB30-BD46-5499FAAE00F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5458968" cy="291991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A0D1FF5-7EF8-4250-A259-43050ABBD3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868679"/>
            <a:ext cx="10972800" cy="1572768"/>
          </a:xfrm>
        </p:spPr>
        <p:txBody>
          <a:bodyPr lIns="91440" tIns="182880" rIns="91440" bIns="0"/>
          <a:lstStyle>
            <a:lvl1pPr algn="ctr">
              <a:lnSpc>
                <a:spcPct val="90000"/>
              </a:lnSpc>
              <a:defRPr sz="4800" spc="4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3DC3A9-D4E6-42CF-91A8-F267C7C66C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12648" y="2438400"/>
            <a:ext cx="3419856" cy="365760"/>
          </a:xfrm>
        </p:spPr>
        <p:txBody>
          <a:bodyPr anchor="t"/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2000" b="1" cap="all" spc="200" baseline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752CCA9-53A3-4DA5-AD45-C2A2C12A3A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2648" y="2871216"/>
            <a:ext cx="3419856" cy="2925554"/>
          </a:xfrm>
        </p:spPr>
        <p:txBody>
          <a:bodyPr/>
          <a:lstStyle>
            <a:lvl1pPr>
              <a:lnSpc>
                <a:spcPct val="100000"/>
              </a:lnSpc>
              <a:spcBef>
                <a:spcPts val="1000"/>
              </a:spcBef>
              <a:defRPr sz="1600" spc="100" baseline="0"/>
            </a:lvl1pPr>
            <a:lvl2pPr>
              <a:lnSpc>
                <a:spcPct val="100000"/>
              </a:lnSpc>
              <a:spcBef>
                <a:spcPts val="1000"/>
              </a:spcBef>
              <a:defRPr sz="1400" spc="100" baseline="0"/>
            </a:lvl2pPr>
            <a:lvl3pPr>
              <a:lnSpc>
                <a:spcPct val="100000"/>
              </a:lnSpc>
              <a:spcBef>
                <a:spcPts val="1000"/>
              </a:spcBef>
              <a:defRPr sz="1200" spc="100" baseline="0"/>
            </a:lvl3pPr>
            <a:lvl4pPr>
              <a:lnSpc>
                <a:spcPct val="100000"/>
              </a:lnSpc>
              <a:spcBef>
                <a:spcPts val="1000"/>
              </a:spcBef>
              <a:defRPr sz="1100" spc="100" baseline="0"/>
            </a:lvl4pPr>
            <a:lvl5pPr>
              <a:lnSpc>
                <a:spcPct val="100000"/>
              </a:lnSpc>
              <a:spcBef>
                <a:spcPts val="1000"/>
              </a:spcBef>
              <a:defRPr sz="1100" spc="100" baseline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100C9C6-BD61-4D2C-9146-FB785BAE4FF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407408" y="2438400"/>
            <a:ext cx="3419856" cy="365760"/>
          </a:xfrm>
        </p:spPr>
        <p:txBody>
          <a:bodyPr anchor="t"/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2000" b="1" cap="all" spc="200" baseline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2E342EE-68BB-484D-98C3-48A7847549D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407408" y="2871216"/>
            <a:ext cx="3419856" cy="2925554"/>
          </a:xfrm>
        </p:spPr>
        <p:txBody>
          <a:bodyPr/>
          <a:lstStyle>
            <a:lvl1pPr>
              <a:lnSpc>
                <a:spcPct val="100000"/>
              </a:lnSpc>
              <a:spcBef>
                <a:spcPts val="1000"/>
              </a:spcBef>
              <a:defRPr sz="1600" spc="100" baseline="0"/>
            </a:lvl1pPr>
            <a:lvl2pPr>
              <a:lnSpc>
                <a:spcPct val="100000"/>
              </a:lnSpc>
              <a:spcBef>
                <a:spcPts val="1000"/>
              </a:spcBef>
              <a:defRPr sz="1400" spc="100" baseline="0"/>
            </a:lvl2pPr>
            <a:lvl3pPr>
              <a:lnSpc>
                <a:spcPct val="100000"/>
              </a:lnSpc>
              <a:spcBef>
                <a:spcPts val="1000"/>
              </a:spcBef>
              <a:defRPr sz="1200" spc="100" baseline="0"/>
            </a:lvl3pPr>
            <a:lvl4pPr>
              <a:lnSpc>
                <a:spcPct val="100000"/>
              </a:lnSpc>
              <a:spcBef>
                <a:spcPts val="1000"/>
              </a:spcBef>
              <a:defRPr sz="1100" spc="100" baseline="0"/>
            </a:lvl4pPr>
            <a:lvl5pPr>
              <a:lnSpc>
                <a:spcPct val="100000"/>
              </a:lnSpc>
              <a:spcBef>
                <a:spcPts val="1000"/>
              </a:spcBef>
              <a:defRPr sz="1100" spc="100" baseline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9A48939F-0CF9-9CBD-F606-7A4850B910A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183880" y="2438400"/>
            <a:ext cx="3419856" cy="365760"/>
          </a:xfrm>
        </p:spPr>
        <p:txBody>
          <a:bodyPr anchor="t"/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2000" b="1" cap="all" spc="200" baseline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Content Placeholder 5">
            <a:extLst>
              <a:ext uri="{FF2B5EF4-FFF2-40B4-BE49-F238E27FC236}">
                <a16:creationId xmlns:a16="http://schemas.microsoft.com/office/drawing/2014/main" id="{693BC756-2B97-9751-B879-03B6F1C405C3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183880" y="2871216"/>
            <a:ext cx="3419856" cy="2925554"/>
          </a:xfrm>
        </p:spPr>
        <p:txBody>
          <a:bodyPr/>
          <a:lstStyle>
            <a:lvl1pPr>
              <a:lnSpc>
                <a:spcPct val="100000"/>
              </a:lnSpc>
              <a:spcBef>
                <a:spcPts val="1000"/>
              </a:spcBef>
              <a:defRPr sz="1600" spc="100" baseline="0"/>
            </a:lvl1pPr>
            <a:lvl2pPr>
              <a:lnSpc>
                <a:spcPct val="100000"/>
              </a:lnSpc>
              <a:spcBef>
                <a:spcPts val="1000"/>
              </a:spcBef>
              <a:defRPr sz="1400" spc="100" baseline="0"/>
            </a:lvl2pPr>
            <a:lvl3pPr>
              <a:lnSpc>
                <a:spcPct val="100000"/>
              </a:lnSpc>
              <a:spcBef>
                <a:spcPts val="1000"/>
              </a:spcBef>
              <a:defRPr sz="1200" spc="100" baseline="0"/>
            </a:lvl3pPr>
            <a:lvl4pPr>
              <a:lnSpc>
                <a:spcPct val="100000"/>
              </a:lnSpc>
              <a:spcBef>
                <a:spcPts val="1000"/>
              </a:spcBef>
              <a:defRPr sz="1100" spc="100" baseline="0"/>
            </a:lvl4pPr>
            <a:lvl5pPr>
              <a:lnSpc>
                <a:spcPct val="100000"/>
              </a:lnSpc>
              <a:spcBef>
                <a:spcPts val="1000"/>
              </a:spcBef>
              <a:defRPr sz="1100" spc="100" baseline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A51CCCC-1589-401D-AE98-FC28716301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11575"/>
            <a:ext cx="4114800" cy="856526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85D9D7D-8D9A-473E-AF0D-EF1940D793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038600" y="6006546"/>
            <a:ext cx="4114800" cy="851453"/>
          </a:xfrm>
          <a:prstGeom prst="rect">
            <a:avLst/>
          </a:prstGeom>
        </p:spPr>
        <p:txBody>
          <a:bodyPr/>
          <a:lstStyle/>
          <a:p>
            <a:fld id="{294A09A9-5501-47C1-A89A-A340965A2BE2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7AC635D-0E01-2452-CC44-1DAE0F96DF63}"/>
              </a:ext>
            </a:extLst>
          </p:cNvPr>
          <p:cNvCxnSpPr>
            <a:cxnSpLocks/>
          </p:cNvCxnSpPr>
          <p:nvPr userDrawn="1"/>
        </p:nvCxnSpPr>
        <p:spPr>
          <a:xfrm>
            <a:off x="5251048" y="868101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A4ED63FD-A76F-FB56-8D44-31BD432133C5}"/>
              </a:ext>
            </a:extLst>
          </p:cNvPr>
          <p:cNvCxnSpPr>
            <a:cxnSpLocks/>
          </p:cNvCxnSpPr>
          <p:nvPr userDrawn="1"/>
        </p:nvCxnSpPr>
        <p:spPr>
          <a:xfrm>
            <a:off x="5251048" y="5995687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492877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F5F45936-2436-D9FD-A05D-F3C70F90FDC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3758530"/>
            <a:ext cx="4700016" cy="309947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DF862D5-CF3B-E45B-934F-ACEF42B35BB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5148072" cy="3436275"/>
          </a:xfrm>
          <a:prstGeom prst="rect">
            <a:avLst/>
          </a:prstGeom>
        </p:spPr>
      </p:pic>
      <p:sp>
        <p:nvSpPr>
          <p:cNvPr id="12" name="Title 11">
            <a:extLst>
              <a:ext uri="{FF2B5EF4-FFF2-40B4-BE49-F238E27FC236}">
                <a16:creationId xmlns:a16="http://schemas.microsoft.com/office/drawing/2014/main" id="{3392E024-DB0F-45F6-7A0A-359A578179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1216152"/>
            <a:ext cx="5184648" cy="4416552"/>
          </a:xfrm>
        </p:spPr>
        <p:txBody>
          <a:bodyPr lIns="0" rIns="0"/>
          <a:lstStyle>
            <a:lvl1pPr algn="r">
              <a:defRPr sz="4800" cap="all" spc="4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59AC38BE-9C76-A3FA-7823-F4A4B43AB75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400800" y="1216025"/>
            <a:ext cx="5184648" cy="4416425"/>
          </a:xfrm>
        </p:spPr>
        <p:txBody>
          <a:bodyPr anchor="ctr"/>
          <a:lstStyle>
            <a:lvl1pPr marL="0" indent="0">
              <a:lnSpc>
                <a:spcPct val="150000"/>
              </a:lnSpc>
              <a:spcBef>
                <a:spcPts val="1000"/>
              </a:spcBef>
              <a:buNone/>
              <a:defRPr sz="1600" spc="100" baseline="0"/>
            </a:lvl1pPr>
            <a:lvl2pPr marL="228600">
              <a:lnSpc>
                <a:spcPct val="150000"/>
              </a:lnSpc>
              <a:spcBef>
                <a:spcPts val="1000"/>
              </a:spcBef>
              <a:defRPr sz="1600" spc="100" baseline="0"/>
            </a:lvl2pPr>
            <a:lvl3pPr marL="457200">
              <a:lnSpc>
                <a:spcPct val="150000"/>
              </a:lnSpc>
              <a:spcBef>
                <a:spcPts val="1000"/>
              </a:spcBef>
              <a:defRPr sz="1600" spc="100" baseline="0"/>
            </a:lvl3pPr>
            <a:lvl4pPr marL="685800">
              <a:lnSpc>
                <a:spcPct val="150000"/>
              </a:lnSpc>
              <a:spcBef>
                <a:spcPts val="1000"/>
              </a:spcBef>
              <a:defRPr sz="1600" spc="100" baseline="0"/>
            </a:lvl4pPr>
            <a:lvl5pPr marL="914400">
              <a:lnSpc>
                <a:spcPct val="150000"/>
              </a:lnSpc>
              <a:spcBef>
                <a:spcPts val="1000"/>
              </a:spcBef>
              <a:defRPr sz="1600" spc="100" baseline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AC6CA6E-C1AB-4B24-80C7-A4B12640B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11575"/>
            <a:ext cx="4114800" cy="856526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5EFB41-7AD3-4519-95E7-416BFA1AEC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038600" y="6006546"/>
            <a:ext cx="4114800" cy="851453"/>
          </a:xfrm>
          <a:prstGeom prst="rect">
            <a:avLst/>
          </a:prstGeom>
        </p:spPr>
        <p:txBody>
          <a:bodyPr/>
          <a:lstStyle/>
          <a:p>
            <a:fld id="{294A09A9-5501-47C1-A89A-A340965A2BE2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35C8AF3-79E7-17ED-9EB4-3006B31E422C}"/>
              </a:ext>
            </a:extLst>
          </p:cNvPr>
          <p:cNvCxnSpPr>
            <a:cxnSpLocks/>
          </p:cNvCxnSpPr>
          <p:nvPr userDrawn="1"/>
        </p:nvCxnSpPr>
        <p:spPr>
          <a:xfrm>
            <a:off x="5251048" y="868101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875A76CC-ED26-C4F7-5AB6-59D1A4C4A7F2}"/>
              </a:ext>
            </a:extLst>
          </p:cNvPr>
          <p:cNvCxnSpPr>
            <a:cxnSpLocks/>
          </p:cNvCxnSpPr>
          <p:nvPr userDrawn="1"/>
        </p:nvCxnSpPr>
        <p:spPr>
          <a:xfrm>
            <a:off x="5251048" y="5995687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18889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79AFB71-7F33-280E-7877-06F4AFFF063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10B0FF2F-3458-EA78-83DC-46FB2E5CE15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78992" y="1956816"/>
            <a:ext cx="10040112" cy="2387600"/>
          </a:xfrm>
        </p:spPr>
        <p:txBody>
          <a:bodyPr anchor="t">
            <a:noAutofit/>
          </a:bodyPr>
          <a:lstStyle>
            <a:lvl1pPr algn="l">
              <a:defRPr sz="9600" spc="300" baseline="0">
                <a:ln w="28575">
                  <a:solidFill>
                    <a:schemeClr val="tx1"/>
                  </a:solidFill>
                </a:ln>
                <a:noFill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DC93615E-193E-5253-6EE0-EC01791E3A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78992" y="3483864"/>
            <a:ext cx="10040112" cy="1280160"/>
          </a:xfrm>
        </p:spPr>
        <p:txBody>
          <a:bodyPr/>
          <a:lstStyle>
            <a:lvl1pPr marL="0" indent="0" algn="l">
              <a:buNone/>
              <a:defRPr sz="2400" b="1" baseline="0"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03559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AC6CA6E-C1AB-4B24-80C7-A4B12640B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11575"/>
            <a:ext cx="4114800" cy="856526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5EFB41-7AD3-4519-95E7-416BFA1AEC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038600" y="6006546"/>
            <a:ext cx="4114800" cy="851453"/>
          </a:xfrm>
          <a:prstGeom prst="rect">
            <a:avLst/>
          </a:prstGeom>
        </p:spPr>
        <p:txBody>
          <a:bodyPr/>
          <a:lstStyle/>
          <a:p>
            <a:fld id="{294A09A9-5501-47C1-A89A-A340965A2BE2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35C8AF3-79E7-17ED-9EB4-3006B31E422C}"/>
              </a:ext>
            </a:extLst>
          </p:cNvPr>
          <p:cNvCxnSpPr>
            <a:cxnSpLocks/>
          </p:cNvCxnSpPr>
          <p:nvPr userDrawn="1"/>
        </p:nvCxnSpPr>
        <p:spPr>
          <a:xfrm>
            <a:off x="5251048" y="868101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875A76CC-ED26-C4F7-5AB6-59D1A4C4A7F2}"/>
              </a:ext>
            </a:extLst>
          </p:cNvPr>
          <p:cNvCxnSpPr>
            <a:cxnSpLocks/>
          </p:cNvCxnSpPr>
          <p:nvPr userDrawn="1"/>
        </p:nvCxnSpPr>
        <p:spPr>
          <a:xfrm>
            <a:off x="5251048" y="5995687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3BDEDC48-AA67-6FC9-FF0E-CD3CB49A50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868679"/>
            <a:ext cx="10972800" cy="1572768"/>
          </a:xfrm>
        </p:spPr>
        <p:txBody>
          <a:bodyPr lIns="91440" tIns="182880" rIns="91440" bIns="0"/>
          <a:lstStyle>
            <a:lvl1pPr algn="ctr">
              <a:lnSpc>
                <a:spcPct val="90000"/>
              </a:lnSpc>
              <a:defRPr sz="4800" spc="4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51072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541858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5BD6A3-F987-4FCC-A6EF-2EF0D33C08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3F06A0-63CE-4272-B90E-4F20296BFB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8467220-06E3-427A-B4D3-9B0030E09DB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5AEF53B-C85C-47DB-ADE4-C1D9FA6829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11575"/>
            <a:ext cx="4114800" cy="856526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FD4FD38-14E5-4C36-B948-8BF3F794ED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038600" y="6006546"/>
            <a:ext cx="4114800" cy="851453"/>
          </a:xfrm>
          <a:prstGeom prst="rect">
            <a:avLst/>
          </a:prstGeom>
        </p:spPr>
        <p:txBody>
          <a:bodyPr/>
          <a:lstStyle/>
          <a:p>
            <a:fld id="{294A09A9-5501-47C1-A89A-A340965A2BE2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5754AE8D-13E4-BDDA-7C36-A9E08FD0A0E8}"/>
              </a:ext>
            </a:extLst>
          </p:cNvPr>
          <p:cNvCxnSpPr>
            <a:cxnSpLocks/>
          </p:cNvCxnSpPr>
          <p:nvPr userDrawn="1"/>
        </p:nvCxnSpPr>
        <p:spPr>
          <a:xfrm>
            <a:off x="5251048" y="868101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CE37136-8479-8CDC-7EEB-030C1A8151EF}"/>
              </a:ext>
            </a:extLst>
          </p:cNvPr>
          <p:cNvCxnSpPr>
            <a:cxnSpLocks/>
          </p:cNvCxnSpPr>
          <p:nvPr userDrawn="1"/>
        </p:nvCxnSpPr>
        <p:spPr>
          <a:xfrm>
            <a:off x="5251048" y="5995687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9920054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308F2A-1C19-4116-80DF-E24EDDF283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8A489A7-7CA6-4CC9-B634-FCB2E102C6B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F5F80D-1DB9-4E0A-8F68-924FC1C9C3B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8DA4DA3-10C7-48A6-9B15-38222B8CAD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11575"/>
            <a:ext cx="4114800" cy="856526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584E7EE-5B3B-427E-9807-020AEF8C76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038600" y="6006546"/>
            <a:ext cx="4114800" cy="851453"/>
          </a:xfrm>
          <a:prstGeom prst="rect">
            <a:avLst/>
          </a:prstGeom>
        </p:spPr>
        <p:txBody>
          <a:bodyPr/>
          <a:lstStyle/>
          <a:p>
            <a:fld id="{294A09A9-5501-47C1-A89A-A340965A2BE2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1DC6EFE9-BD9C-6124-823A-BD1C488321D2}"/>
              </a:ext>
            </a:extLst>
          </p:cNvPr>
          <p:cNvCxnSpPr>
            <a:cxnSpLocks/>
          </p:cNvCxnSpPr>
          <p:nvPr userDrawn="1"/>
        </p:nvCxnSpPr>
        <p:spPr>
          <a:xfrm>
            <a:off x="5251048" y="868101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21B53473-DF27-C657-627F-ED66976E076B}"/>
              </a:ext>
            </a:extLst>
          </p:cNvPr>
          <p:cNvCxnSpPr>
            <a:cxnSpLocks/>
          </p:cNvCxnSpPr>
          <p:nvPr userDrawn="1"/>
        </p:nvCxnSpPr>
        <p:spPr>
          <a:xfrm>
            <a:off x="5251048" y="5995687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51659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D1D3B0F0-DE71-18AB-7957-4CFA29C3A32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857290"/>
            <a:ext cx="5797296" cy="600071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F04770F-E995-EF98-B4D1-9F13733EEF0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763000" y="0"/>
            <a:ext cx="3429000" cy="6807199"/>
          </a:xfrm>
          <a:prstGeom prst="rect">
            <a:avLst/>
          </a:prstGeom>
        </p:spPr>
      </p:pic>
      <p:sp>
        <p:nvSpPr>
          <p:cNvPr id="12" name="Title 11">
            <a:extLst>
              <a:ext uri="{FF2B5EF4-FFF2-40B4-BE49-F238E27FC236}">
                <a16:creationId xmlns:a16="http://schemas.microsoft.com/office/drawing/2014/main" id="{3392E024-DB0F-45F6-7A0A-359A578179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1216152"/>
            <a:ext cx="5184648" cy="4416552"/>
          </a:xfrm>
        </p:spPr>
        <p:txBody>
          <a:bodyPr lIns="0" rIns="0"/>
          <a:lstStyle>
            <a:lvl1pPr algn="r">
              <a:defRPr sz="4800" cap="all" spc="4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59AC38BE-9C76-A3FA-7823-F4A4B43AB75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400800" y="1216025"/>
            <a:ext cx="5184648" cy="4416425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2400" b="1" spc="200" baseline="0"/>
            </a:lvl1pPr>
            <a:lvl2pPr marL="228600">
              <a:lnSpc>
                <a:spcPct val="150000"/>
              </a:lnSpc>
              <a:spcBef>
                <a:spcPts val="1000"/>
              </a:spcBef>
              <a:defRPr sz="2400" spc="100" baseline="0"/>
            </a:lvl2pPr>
            <a:lvl3pPr marL="457200">
              <a:lnSpc>
                <a:spcPct val="150000"/>
              </a:lnSpc>
              <a:spcBef>
                <a:spcPts val="1000"/>
              </a:spcBef>
              <a:defRPr sz="2400" spc="100" baseline="0"/>
            </a:lvl3pPr>
            <a:lvl4pPr marL="685800">
              <a:lnSpc>
                <a:spcPct val="150000"/>
              </a:lnSpc>
              <a:spcBef>
                <a:spcPts val="1000"/>
              </a:spcBef>
              <a:defRPr sz="2400" spc="100" baseline="0"/>
            </a:lvl4pPr>
            <a:lvl5pPr marL="914400">
              <a:lnSpc>
                <a:spcPct val="150000"/>
              </a:lnSpc>
              <a:spcBef>
                <a:spcPts val="1000"/>
              </a:spcBef>
              <a:defRPr sz="2400" spc="100" baseline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AC6CA6E-C1AB-4B24-80C7-A4B12640B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11575"/>
            <a:ext cx="4114800" cy="856526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5EFB41-7AD3-4519-95E7-416BFA1AEC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038600" y="6006546"/>
            <a:ext cx="4114800" cy="851453"/>
          </a:xfrm>
          <a:prstGeom prst="rect">
            <a:avLst/>
          </a:prstGeom>
        </p:spPr>
        <p:txBody>
          <a:bodyPr/>
          <a:lstStyle/>
          <a:p>
            <a:fld id="{294A09A9-5501-47C1-A89A-A340965A2BE2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35C8AF3-79E7-17ED-9EB4-3006B31E422C}"/>
              </a:ext>
            </a:extLst>
          </p:cNvPr>
          <p:cNvCxnSpPr>
            <a:cxnSpLocks/>
          </p:cNvCxnSpPr>
          <p:nvPr userDrawn="1"/>
        </p:nvCxnSpPr>
        <p:spPr>
          <a:xfrm>
            <a:off x="5251048" y="868101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875A76CC-ED26-C4F7-5AB6-59D1A4C4A7F2}"/>
              </a:ext>
            </a:extLst>
          </p:cNvPr>
          <p:cNvCxnSpPr>
            <a:cxnSpLocks/>
          </p:cNvCxnSpPr>
          <p:nvPr userDrawn="1"/>
        </p:nvCxnSpPr>
        <p:spPr>
          <a:xfrm>
            <a:off x="5251048" y="5995687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78449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60328C38-4E83-27EA-9D01-DDDF734988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70576" y="3428234"/>
            <a:ext cx="6821424" cy="342976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270B91D-A39E-3D53-DBBB-DF836D19BE1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4654518" cy="5239512"/>
          </a:xfrm>
          <a:prstGeom prst="rect">
            <a:avLst/>
          </a:prstGeom>
        </p:spPr>
      </p:pic>
      <p:sp>
        <p:nvSpPr>
          <p:cNvPr id="12" name="Title 11">
            <a:extLst>
              <a:ext uri="{FF2B5EF4-FFF2-40B4-BE49-F238E27FC236}">
                <a16:creationId xmlns:a16="http://schemas.microsoft.com/office/drawing/2014/main" id="{3392E024-DB0F-45F6-7A0A-359A578179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1216152"/>
            <a:ext cx="5184648" cy="4416552"/>
          </a:xfrm>
        </p:spPr>
        <p:txBody>
          <a:bodyPr lIns="0" rIns="0"/>
          <a:lstStyle>
            <a:lvl1pPr algn="r">
              <a:defRPr sz="4800" cap="all" spc="4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59AC38BE-9C76-A3FA-7823-F4A4B43AB75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400800" y="1216025"/>
            <a:ext cx="5184648" cy="4416425"/>
          </a:xfrm>
        </p:spPr>
        <p:txBody>
          <a:bodyPr anchor="ctr"/>
          <a:lstStyle>
            <a:lvl1pPr marL="0" indent="0">
              <a:lnSpc>
                <a:spcPct val="150000"/>
              </a:lnSpc>
              <a:spcBef>
                <a:spcPts val="1000"/>
              </a:spcBef>
              <a:buNone/>
              <a:defRPr sz="1600" spc="100" baseline="0"/>
            </a:lvl1pPr>
            <a:lvl2pPr marL="228600">
              <a:lnSpc>
                <a:spcPct val="150000"/>
              </a:lnSpc>
              <a:spcBef>
                <a:spcPts val="1000"/>
              </a:spcBef>
              <a:defRPr sz="1600" spc="100" baseline="0"/>
            </a:lvl2pPr>
            <a:lvl3pPr marL="457200">
              <a:lnSpc>
                <a:spcPct val="150000"/>
              </a:lnSpc>
              <a:spcBef>
                <a:spcPts val="1000"/>
              </a:spcBef>
              <a:defRPr sz="1600" spc="100" baseline="0"/>
            </a:lvl3pPr>
            <a:lvl4pPr marL="685800">
              <a:lnSpc>
                <a:spcPct val="150000"/>
              </a:lnSpc>
              <a:spcBef>
                <a:spcPts val="1000"/>
              </a:spcBef>
              <a:defRPr sz="1600" spc="100" baseline="0"/>
            </a:lvl4pPr>
            <a:lvl5pPr marL="914400">
              <a:lnSpc>
                <a:spcPct val="150000"/>
              </a:lnSpc>
              <a:spcBef>
                <a:spcPts val="1000"/>
              </a:spcBef>
              <a:defRPr sz="1600" spc="100" baseline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AC6CA6E-C1AB-4B24-80C7-A4B12640B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11575"/>
            <a:ext cx="4114800" cy="856526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5EFB41-7AD3-4519-95E7-416BFA1AEC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038600" y="6006546"/>
            <a:ext cx="4114800" cy="851453"/>
          </a:xfrm>
          <a:prstGeom prst="rect">
            <a:avLst/>
          </a:prstGeom>
        </p:spPr>
        <p:txBody>
          <a:bodyPr/>
          <a:lstStyle/>
          <a:p>
            <a:fld id="{294A09A9-5501-47C1-A89A-A340965A2BE2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35C8AF3-79E7-17ED-9EB4-3006B31E422C}"/>
              </a:ext>
            </a:extLst>
          </p:cNvPr>
          <p:cNvCxnSpPr>
            <a:cxnSpLocks/>
          </p:cNvCxnSpPr>
          <p:nvPr userDrawn="1"/>
        </p:nvCxnSpPr>
        <p:spPr>
          <a:xfrm>
            <a:off x="5251048" y="868101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875A76CC-ED26-C4F7-5AB6-59D1A4C4A7F2}"/>
              </a:ext>
            </a:extLst>
          </p:cNvPr>
          <p:cNvCxnSpPr>
            <a:cxnSpLocks/>
          </p:cNvCxnSpPr>
          <p:nvPr userDrawn="1"/>
        </p:nvCxnSpPr>
        <p:spPr>
          <a:xfrm>
            <a:off x="5251048" y="5995687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615044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FEC1861-1570-5A6A-D3BA-4A17F008A56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10B0FF2F-3458-EA78-83DC-46FB2E5CE15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78992" y="1956816"/>
            <a:ext cx="10040112" cy="2387600"/>
          </a:xfrm>
        </p:spPr>
        <p:txBody>
          <a:bodyPr anchor="t">
            <a:noAutofit/>
          </a:bodyPr>
          <a:lstStyle>
            <a:lvl1pPr algn="l">
              <a:defRPr sz="9600" spc="300" baseline="0">
                <a:ln w="28575">
                  <a:solidFill>
                    <a:schemeClr val="tx1"/>
                  </a:solidFill>
                </a:ln>
                <a:noFill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DC93615E-193E-5253-6EE0-EC01791E3A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78992" y="4901184"/>
            <a:ext cx="10040112" cy="1280160"/>
          </a:xfrm>
        </p:spPr>
        <p:txBody>
          <a:bodyPr/>
          <a:lstStyle>
            <a:lvl1pPr marL="0" indent="0" algn="l">
              <a:buNone/>
              <a:defRPr sz="2400" b="1" baseline="0"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26350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437D9B2-AE86-9092-7072-0F717E3CA83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3655535"/>
            <a:ext cx="4727448" cy="320246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BF7E0A5-7E8E-4A90-B415-12984C7AB24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548245" y="0"/>
            <a:ext cx="5643755" cy="2313432"/>
          </a:xfrm>
          <a:prstGeom prst="rect">
            <a:avLst/>
          </a:prstGeom>
        </p:spPr>
      </p:pic>
      <p:sp>
        <p:nvSpPr>
          <p:cNvPr id="12" name="Title 11">
            <a:extLst>
              <a:ext uri="{FF2B5EF4-FFF2-40B4-BE49-F238E27FC236}">
                <a16:creationId xmlns:a16="http://schemas.microsoft.com/office/drawing/2014/main" id="{3392E024-DB0F-45F6-7A0A-359A578179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1216152"/>
            <a:ext cx="5184648" cy="4416552"/>
          </a:xfrm>
        </p:spPr>
        <p:txBody>
          <a:bodyPr lIns="0" rIns="0"/>
          <a:lstStyle>
            <a:lvl1pPr algn="r">
              <a:defRPr sz="4800" cap="all" spc="4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59AC38BE-9C76-A3FA-7823-F4A4B43AB75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400800" y="1216025"/>
            <a:ext cx="5184648" cy="4416425"/>
          </a:xfrm>
        </p:spPr>
        <p:txBody>
          <a:bodyPr anchor="ctr"/>
          <a:lstStyle>
            <a:lvl1pPr marL="0" indent="0">
              <a:lnSpc>
                <a:spcPct val="150000"/>
              </a:lnSpc>
              <a:spcBef>
                <a:spcPts val="1000"/>
              </a:spcBef>
              <a:buNone/>
              <a:defRPr sz="1600" spc="100" baseline="0"/>
            </a:lvl1pPr>
            <a:lvl2pPr marL="228600">
              <a:lnSpc>
                <a:spcPct val="150000"/>
              </a:lnSpc>
              <a:spcBef>
                <a:spcPts val="1000"/>
              </a:spcBef>
              <a:defRPr sz="1600" spc="100" baseline="0"/>
            </a:lvl2pPr>
            <a:lvl3pPr marL="457200">
              <a:lnSpc>
                <a:spcPct val="150000"/>
              </a:lnSpc>
              <a:spcBef>
                <a:spcPts val="1000"/>
              </a:spcBef>
              <a:defRPr sz="1600" spc="100" baseline="0"/>
            </a:lvl3pPr>
            <a:lvl4pPr marL="685800">
              <a:lnSpc>
                <a:spcPct val="150000"/>
              </a:lnSpc>
              <a:spcBef>
                <a:spcPts val="1000"/>
              </a:spcBef>
              <a:defRPr sz="1600" spc="100" baseline="0"/>
            </a:lvl4pPr>
            <a:lvl5pPr marL="914400">
              <a:lnSpc>
                <a:spcPct val="150000"/>
              </a:lnSpc>
              <a:spcBef>
                <a:spcPts val="1000"/>
              </a:spcBef>
              <a:defRPr sz="1600" spc="100" baseline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AC6CA6E-C1AB-4B24-80C7-A4B12640B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11575"/>
            <a:ext cx="4114800" cy="856526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5EFB41-7AD3-4519-95E7-416BFA1AEC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038600" y="6006546"/>
            <a:ext cx="4114800" cy="851453"/>
          </a:xfrm>
          <a:prstGeom prst="rect">
            <a:avLst/>
          </a:prstGeom>
        </p:spPr>
        <p:txBody>
          <a:bodyPr/>
          <a:lstStyle/>
          <a:p>
            <a:fld id="{294A09A9-5501-47C1-A89A-A340965A2BE2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35C8AF3-79E7-17ED-9EB4-3006B31E422C}"/>
              </a:ext>
            </a:extLst>
          </p:cNvPr>
          <p:cNvCxnSpPr>
            <a:cxnSpLocks/>
          </p:cNvCxnSpPr>
          <p:nvPr userDrawn="1"/>
        </p:nvCxnSpPr>
        <p:spPr>
          <a:xfrm>
            <a:off x="5251048" y="868101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875A76CC-ED26-C4F7-5AB6-59D1A4C4A7F2}"/>
              </a:ext>
            </a:extLst>
          </p:cNvPr>
          <p:cNvCxnSpPr>
            <a:cxnSpLocks/>
          </p:cNvCxnSpPr>
          <p:nvPr userDrawn="1"/>
        </p:nvCxnSpPr>
        <p:spPr>
          <a:xfrm>
            <a:off x="5251048" y="5995687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68021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EFA7995-D0F4-05F2-CDF1-463407E3BA0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031909" y="0"/>
            <a:ext cx="5160091" cy="404164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92D768B-E662-B315-7576-313DFCE2AB4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3127248"/>
            <a:ext cx="4162200" cy="373075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A0D1FF5-7EF8-4250-A259-43050ABBD3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868679"/>
            <a:ext cx="10972800" cy="1572768"/>
          </a:xfrm>
        </p:spPr>
        <p:txBody>
          <a:bodyPr lIns="91440" tIns="182880" rIns="91440" bIns="0"/>
          <a:lstStyle>
            <a:lvl1pPr algn="ctr">
              <a:lnSpc>
                <a:spcPct val="90000"/>
              </a:lnSpc>
              <a:defRPr sz="4800" spc="4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752CCA9-53A3-4DA5-AD45-C2A2C12A3A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2647" y="2441448"/>
            <a:ext cx="10972800" cy="3044952"/>
          </a:xfrm>
        </p:spPr>
        <p:txBody>
          <a:bodyPr/>
          <a:lstStyle>
            <a:lvl1pPr>
              <a:lnSpc>
                <a:spcPct val="100000"/>
              </a:lnSpc>
              <a:spcBef>
                <a:spcPts val="1000"/>
              </a:spcBef>
              <a:defRPr sz="1600" spc="100" baseline="0"/>
            </a:lvl1pPr>
            <a:lvl2pPr>
              <a:lnSpc>
                <a:spcPct val="100000"/>
              </a:lnSpc>
              <a:spcBef>
                <a:spcPts val="1000"/>
              </a:spcBef>
              <a:defRPr sz="1400" spc="100" baseline="0"/>
            </a:lvl2pPr>
            <a:lvl3pPr>
              <a:lnSpc>
                <a:spcPct val="100000"/>
              </a:lnSpc>
              <a:spcBef>
                <a:spcPts val="1000"/>
              </a:spcBef>
              <a:defRPr sz="1200" spc="100" baseline="0"/>
            </a:lvl3pPr>
            <a:lvl4pPr>
              <a:lnSpc>
                <a:spcPct val="100000"/>
              </a:lnSpc>
              <a:spcBef>
                <a:spcPts val="1000"/>
              </a:spcBef>
              <a:defRPr sz="1100" spc="100" baseline="0"/>
            </a:lvl4pPr>
            <a:lvl5pPr>
              <a:lnSpc>
                <a:spcPct val="100000"/>
              </a:lnSpc>
              <a:spcBef>
                <a:spcPts val="1000"/>
              </a:spcBef>
              <a:defRPr sz="1100" spc="100" baseline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A51CCCC-1589-401D-AE98-FC28716301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11575"/>
            <a:ext cx="4114800" cy="856526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85D9D7D-8D9A-473E-AF0D-EF1940D793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038600" y="6006546"/>
            <a:ext cx="4114800" cy="851453"/>
          </a:xfrm>
          <a:prstGeom prst="rect">
            <a:avLst/>
          </a:prstGeom>
        </p:spPr>
        <p:txBody>
          <a:bodyPr/>
          <a:lstStyle/>
          <a:p>
            <a:fld id="{294A09A9-5501-47C1-A89A-A340965A2BE2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7AC635D-0E01-2452-CC44-1DAE0F96DF63}"/>
              </a:ext>
            </a:extLst>
          </p:cNvPr>
          <p:cNvCxnSpPr>
            <a:cxnSpLocks/>
          </p:cNvCxnSpPr>
          <p:nvPr userDrawn="1"/>
        </p:nvCxnSpPr>
        <p:spPr>
          <a:xfrm>
            <a:off x="5251048" y="868101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A4ED63FD-A76F-FB56-8D44-31BD432133C5}"/>
              </a:ext>
            </a:extLst>
          </p:cNvPr>
          <p:cNvCxnSpPr>
            <a:cxnSpLocks/>
          </p:cNvCxnSpPr>
          <p:nvPr userDrawn="1"/>
        </p:nvCxnSpPr>
        <p:spPr>
          <a:xfrm>
            <a:off x="5251048" y="5995687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583905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78303F0-A6CC-605A-D08C-4E4ED07C2FB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4196903" cy="361188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04458FB-E7BB-F476-4A31-9C5AA406E25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202680" y="4079057"/>
            <a:ext cx="5989320" cy="2778943"/>
          </a:xfrm>
          <a:prstGeom prst="rect">
            <a:avLst/>
          </a:prstGeom>
        </p:spPr>
      </p:pic>
      <p:sp>
        <p:nvSpPr>
          <p:cNvPr id="12" name="Title 11">
            <a:extLst>
              <a:ext uri="{FF2B5EF4-FFF2-40B4-BE49-F238E27FC236}">
                <a16:creationId xmlns:a16="http://schemas.microsoft.com/office/drawing/2014/main" id="{3392E024-DB0F-45F6-7A0A-359A578179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63240" y="2651760"/>
            <a:ext cx="6309360" cy="1580714"/>
          </a:xfrm>
        </p:spPr>
        <p:txBody>
          <a:bodyPr lIns="91440" rIns="91440" anchor="t"/>
          <a:lstStyle>
            <a:lvl1pPr algn="l">
              <a:lnSpc>
                <a:spcPct val="100000"/>
              </a:lnSpc>
              <a:defRPr sz="2800" cap="none" spc="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94138E8D-4D76-2023-4B97-8ACB8894C5F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63240" y="4232475"/>
            <a:ext cx="5775960" cy="333945"/>
          </a:xfrm>
        </p:spPr>
        <p:txBody>
          <a:bodyPr/>
          <a:lstStyle>
            <a:lvl1pPr marL="0" indent="0">
              <a:buNone/>
              <a:defRPr sz="1800" spc="200" baseline="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13">
            <a:extLst>
              <a:ext uri="{FF2B5EF4-FFF2-40B4-BE49-F238E27FC236}">
                <a16:creationId xmlns:a16="http://schemas.microsoft.com/office/drawing/2014/main" id="{D1FFE415-7AFC-D826-1BD1-1993DED3B01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737922" y="3591339"/>
            <a:ext cx="1171575" cy="2387600"/>
          </a:xfrm>
        </p:spPr>
        <p:txBody>
          <a:bodyPr vert="horz" lIns="91440" tIns="45720" rIns="91440" bIns="45720" rtlCol="0" anchor="t">
            <a:noAutofit/>
          </a:bodyPr>
          <a:lstStyle>
            <a:lvl1pPr marL="0" indent="0">
              <a:buNone/>
              <a:defRPr lang="en-US" sz="17000" b="1" cap="all" spc="300" dirty="0">
                <a:ln w="28575">
                  <a:solidFill>
                    <a:schemeClr val="tx1"/>
                  </a:solidFill>
                </a:ln>
                <a:noFill/>
                <a:latin typeface="+mj-lt"/>
                <a:ea typeface="+mj-ea"/>
              </a:defRPr>
            </a:lvl1pPr>
          </a:lstStyle>
          <a:p>
            <a:pPr marL="914400" lvl="0" indent="-1143000">
              <a:spcBef>
                <a:spcPct val="0"/>
              </a:spcBef>
            </a:pPr>
            <a:r>
              <a:rPr lang="en-US" dirty="0"/>
              <a:t>”</a:t>
            </a:r>
          </a:p>
        </p:txBody>
      </p:sp>
      <p:sp>
        <p:nvSpPr>
          <p:cNvPr id="18" name="Text Placeholder 13">
            <a:extLst>
              <a:ext uri="{FF2B5EF4-FFF2-40B4-BE49-F238E27FC236}">
                <a16:creationId xmlns:a16="http://schemas.microsoft.com/office/drawing/2014/main" id="{0962DFC0-ADB3-684B-6F72-9C45BB48C24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09261" y="1982216"/>
            <a:ext cx="1171575" cy="2386584"/>
          </a:xfrm>
        </p:spPr>
        <p:txBody>
          <a:bodyPr vert="horz" lIns="91440" tIns="45720" rIns="91440" bIns="45720" rtlCol="0" anchor="t">
            <a:noAutofit/>
          </a:bodyPr>
          <a:lstStyle>
            <a:lvl1pPr marL="0" indent="0">
              <a:buNone/>
              <a:defRPr lang="en-US" sz="17000" b="1" cap="all" spc="300" dirty="0">
                <a:ln w="28575">
                  <a:solidFill>
                    <a:schemeClr val="tx1"/>
                  </a:solidFill>
                </a:ln>
                <a:noFill/>
                <a:latin typeface="+mj-lt"/>
                <a:ea typeface="+mj-ea"/>
              </a:defRPr>
            </a:lvl1pPr>
          </a:lstStyle>
          <a:p>
            <a:pPr marL="914400" lvl="0" indent="-1143000">
              <a:spcBef>
                <a:spcPct val="0"/>
              </a:spcBef>
            </a:pPr>
            <a:r>
              <a:rPr lang="en-US" dirty="0"/>
              <a:t>“</a:t>
            </a:r>
          </a:p>
        </p:txBody>
      </p:sp>
    </p:spTree>
    <p:extLst>
      <p:ext uri="{BB962C8B-B14F-4D97-AF65-F5344CB8AC3E}">
        <p14:creationId xmlns:p14="http://schemas.microsoft.com/office/powerpoint/2010/main" val="33308792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x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6C6FB24-160F-388E-8450-E5C970E243A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764792"/>
            <a:ext cx="5359935" cy="5093208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D0AF7F25-1C65-DB7F-9FA3-300318BD4BF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62085" y="0"/>
            <a:ext cx="2929915" cy="2752344"/>
          </a:xfrm>
          <a:prstGeom prst="rect">
            <a:avLst/>
          </a:prstGeom>
        </p:spPr>
      </p:pic>
      <p:sp>
        <p:nvSpPr>
          <p:cNvPr id="25" name="Title 1">
            <a:extLst>
              <a:ext uri="{FF2B5EF4-FFF2-40B4-BE49-F238E27FC236}">
                <a16:creationId xmlns:a16="http://schemas.microsoft.com/office/drawing/2014/main" id="{DCE0745D-AFE6-DE6D-B026-1FF13F34E6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868679"/>
            <a:ext cx="10972800" cy="1572768"/>
          </a:xfrm>
        </p:spPr>
        <p:txBody>
          <a:bodyPr lIns="91440" tIns="182880" rIns="91440" bIns="0"/>
          <a:lstStyle>
            <a:lvl1pPr algn="ctr">
              <a:lnSpc>
                <a:spcPct val="90000"/>
              </a:lnSpc>
              <a:defRPr sz="4800" spc="4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Picture Placeholder 23">
            <a:extLst>
              <a:ext uri="{FF2B5EF4-FFF2-40B4-BE49-F238E27FC236}">
                <a16:creationId xmlns:a16="http://schemas.microsoft.com/office/drawing/2014/main" id="{5E48B363-63E8-4F17-842B-53AD935A652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60120" y="2450592"/>
            <a:ext cx="2057400" cy="20574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Text Placeholder 28">
            <a:extLst>
              <a:ext uri="{FF2B5EF4-FFF2-40B4-BE49-F238E27FC236}">
                <a16:creationId xmlns:a16="http://schemas.microsoft.com/office/drawing/2014/main" id="{CC3A7E03-4F06-4380-90A1-845651EEA3C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58956" y="4611550"/>
            <a:ext cx="2286000" cy="274320"/>
          </a:xfrm>
        </p:spPr>
        <p:txBody>
          <a:bodyPr lIns="0" tIns="0" r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1" cap="all" spc="2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11" name="Text Placeholder 28">
            <a:extLst>
              <a:ext uri="{FF2B5EF4-FFF2-40B4-BE49-F238E27FC236}">
                <a16:creationId xmlns:a16="http://schemas.microsoft.com/office/drawing/2014/main" id="{31AF5791-727B-438A-A7EF-5D132167C89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58956" y="4865225"/>
            <a:ext cx="2286000" cy="182880"/>
          </a:xfrm>
        </p:spPr>
        <p:txBody>
          <a:bodyPr lIns="0" tIns="0" rIns="0" bIns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 b="0" spc="20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7" name="Picture Placeholder 23">
            <a:extLst>
              <a:ext uri="{FF2B5EF4-FFF2-40B4-BE49-F238E27FC236}">
                <a16:creationId xmlns:a16="http://schemas.microsoft.com/office/drawing/2014/main" id="{9ABA5222-6FD6-405B-8AC8-18022C36590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730752" y="2450592"/>
            <a:ext cx="2057400" cy="20574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2" name="Text Placeholder 28">
            <a:extLst>
              <a:ext uri="{FF2B5EF4-FFF2-40B4-BE49-F238E27FC236}">
                <a16:creationId xmlns:a16="http://schemas.microsoft.com/office/drawing/2014/main" id="{A1A33FCF-D2EB-478E-8679-428657895F7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629588" y="4611550"/>
            <a:ext cx="2286000" cy="274320"/>
          </a:xfrm>
        </p:spPr>
        <p:txBody>
          <a:bodyPr lIns="0" tIns="0" r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1" cap="all" spc="2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13" name="Text Placeholder 28">
            <a:extLst>
              <a:ext uri="{FF2B5EF4-FFF2-40B4-BE49-F238E27FC236}">
                <a16:creationId xmlns:a16="http://schemas.microsoft.com/office/drawing/2014/main" id="{55274EF8-F641-41B2-89C1-FD94AFA4868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629588" y="4865225"/>
            <a:ext cx="2286000" cy="182880"/>
          </a:xfrm>
        </p:spPr>
        <p:txBody>
          <a:bodyPr lIns="0" tIns="0" rIns="0" bIns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 b="0" spc="20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8" name="Picture Placeholder 23">
            <a:extLst>
              <a:ext uri="{FF2B5EF4-FFF2-40B4-BE49-F238E27FC236}">
                <a16:creationId xmlns:a16="http://schemas.microsoft.com/office/drawing/2014/main" id="{124DE785-775F-4AE4-94B3-FA728188EBA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464808" y="2450592"/>
            <a:ext cx="2057400" cy="20574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4" name="Text Placeholder 28">
            <a:extLst>
              <a:ext uri="{FF2B5EF4-FFF2-40B4-BE49-F238E27FC236}">
                <a16:creationId xmlns:a16="http://schemas.microsoft.com/office/drawing/2014/main" id="{5A429D4E-B795-4E55-852E-9E161F9EBD3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363644" y="4611550"/>
            <a:ext cx="2286000" cy="274320"/>
          </a:xfrm>
        </p:spPr>
        <p:txBody>
          <a:bodyPr lIns="0" tIns="0" r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1" cap="all" spc="2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15" name="Text Placeholder 28">
            <a:extLst>
              <a:ext uri="{FF2B5EF4-FFF2-40B4-BE49-F238E27FC236}">
                <a16:creationId xmlns:a16="http://schemas.microsoft.com/office/drawing/2014/main" id="{41D297CB-52EE-4DE4-AEAC-CD4AAF2BF17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363644" y="4865225"/>
            <a:ext cx="2286000" cy="182880"/>
          </a:xfrm>
        </p:spPr>
        <p:txBody>
          <a:bodyPr lIns="0" tIns="0" rIns="0" bIns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 b="0" spc="20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9" name="Picture Placeholder 23">
            <a:extLst>
              <a:ext uri="{FF2B5EF4-FFF2-40B4-BE49-F238E27FC236}">
                <a16:creationId xmlns:a16="http://schemas.microsoft.com/office/drawing/2014/main" id="{F5694B35-7776-4DB9-9EB7-3AF076EC357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9198864" y="2450592"/>
            <a:ext cx="2057400" cy="20574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6" name="Text Placeholder 28">
            <a:extLst>
              <a:ext uri="{FF2B5EF4-FFF2-40B4-BE49-F238E27FC236}">
                <a16:creationId xmlns:a16="http://schemas.microsoft.com/office/drawing/2014/main" id="{AD7B736B-3A10-499F-8F23-4437982C823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097700" y="4611550"/>
            <a:ext cx="2286000" cy="274320"/>
          </a:xfrm>
        </p:spPr>
        <p:txBody>
          <a:bodyPr lIns="0" tIns="0" r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1" cap="all" spc="2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17" name="Text Placeholder 28">
            <a:extLst>
              <a:ext uri="{FF2B5EF4-FFF2-40B4-BE49-F238E27FC236}">
                <a16:creationId xmlns:a16="http://schemas.microsoft.com/office/drawing/2014/main" id="{07165540-290D-4A38-87DE-F52B05BD6A1A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097700" y="4865225"/>
            <a:ext cx="2286000" cy="182880"/>
          </a:xfrm>
        </p:spPr>
        <p:txBody>
          <a:bodyPr lIns="0" tIns="0" rIns="0" bIns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 b="0" spc="20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6356206-85FD-45F5-A1F7-128DB34C86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11575"/>
            <a:ext cx="4114800" cy="856526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203763F-C8CD-4BCB-9A0A-B10F000BC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038600" y="6006546"/>
            <a:ext cx="4114800" cy="851453"/>
          </a:xfrm>
          <a:prstGeom prst="rect">
            <a:avLst/>
          </a:prstGeom>
        </p:spPr>
        <p:txBody>
          <a:bodyPr/>
          <a:lstStyle/>
          <a:p>
            <a:fld id="{294A09A9-5501-47C1-A89A-A340965A2BE2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63C6C7E-F363-1F17-B288-D4D45B87028D}"/>
              </a:ext>
            </a:extLst>
          </p:cNvPr>
          <p:cNvCxnSpPr>
            <a:cxnSpLocks/>
          </p:cNvCxnSpPr>
          <p:nvPr userDrawn="1"/>
        </p:nvCxnSpPr>
        <p:spPr>
          <a:xfrm>
            <a:off x="5251048" y="868101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ED6D4091-312C-81B9-BAF6-5E0D6F665E5D}"/>
              </a:ext>
            </a:extLst>
          </p:cNvPr>
          <p:cNvCxnSpPr>
            <a:cxnSpLocks/>
          </p:cNvCxnSpPr>
          <p:nvPr userDrawn="1"/>
        </p:nvCxnSpPr>
        <p:spPr>
          <a:xfrm>
            <a:off x="5251048" y="5995687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544191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x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6A3FD7E-DF96-B9E4-8D70-DA62CC33908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766265"/>
            <a:ext cx="5358384" cy="5091735"/>
          </a:xfrm>
          <a:prstGeom prst="rect">
            <a:avLst/>
          </a:prstGeom>
        </p:spPr>
      </p:pic>
      <p:sp>
        <p:nvSpPr>
          <p:cNvPr id="25" name="Title 1">
            <a:extLst>
              <a:ext uri="{FF2B5EF4-FFF2-40B4-BE49-F238E27FC236}">
                <a16:creationId xmlns:a16="http://schemas.microsoft.com/office/drawing/2014/main" id="{DCE0745D-AFE6-DE6D-B026-1FF13F34E6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868679"/>
            <a:ext cx="10972800" cy="1572768"/>
          </a:xfrm>
        </p:spPr>
        <p:txBody>
          <a:bodyPr lIns="91440" tIns="182880" rIns="91440" bIns="0"/>
          <a:lstStyle>
            <a:lvl1pPr algn="ctr">
              <a:lnSpc>
                <a:spcPct val="90000"/>
              </a:lnSpc>
              <a:defRPr sz="4800" spc="4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28">
            <a:extLst>
              <a:ext uri="{FF2B5EF4-FFF2-40B4-BE49-F238E27FC236}">
                <a16:creationId xmlns:a16="http://schemas.microsoft.com/office/drawing/2014/main" id="{CC3A7E03-4F06-4380-90A1-845651EEA3C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57200" y="2670048"/>
            <a:ext cx="1399032" cy="411480"/>
          </a:xfrm>
        </p:spPr>
        <p:txBody>
          <a:bodyPr lIns="0" tIns="0" rIns="0" bIns="0" anchor="t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+mj-lt"/>
              <a:buNone/>
              <a:defRPr sz="1400" b="1" cap="all" spc="1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11" name="Text Placeholder 28">
            <a:extLst>
              <a:ext uri="{FF2B5EF4-FFF2-40B4-BE49-F238E27FC236}">
                <a16:creationId xmlns:a16="http://schemas.microsoft.com/office/drawing/2014/main" id="{31AF5791-727B-438A-A7EF-5D132167C89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57200" y="3094300"/>
            <a:ext cx="1399032" cy="517580"/>
          </a:xfrm>
        </p:spPr>
        <p:txBody>
          <a:bodyPr lIns="0" tIns="0" rIns="0" bIns="0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200" b="0" spc="10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8" name="Text Placeholder 28">
            <a:extLst>
              <a:ext uri="{FF2B5EF4-FFF2-40B4-BE49-F238E27FC236}">
                <a16:creationId xmlns:a16="http://schemas.microsoft.com/office/drawing/2014/main" id="{739AFCF1-55F0-974F-0F5C-34444B290B5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57200" y="4479943"/>
            <a:ext cx="1399032" cy="411480"/>
          </a:xfrm>
        </p:spPr>
        <p:txBody>
          <a:bodyPr lIns="0" tIns="0" rIns="0" bIns="0" anchor="t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+mj-lt"/>
              <a:buNone/>
              <a:defRPr sz="1400" b="1" cap="all" spc="1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77CF7DE5-8E6D-2C2C-A514-BAB6D4B6FF3B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457200" y="4904195"/>
            <a:ext cx="1399032" cy="517580"/>
          </a:xfrm>
        </p:spPr>
        <p:txBody>
          <a:bodyPr lIns="0" tIns="0" rIns="0" bIns="0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200" b="0" spc="10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6" name="Picture Placeholder 23">
            <a:extLst>
              <a:ext uri="{FF2B5EF4-FFF2-40B4-BE49-F238E27FC236}">
                <a16:creationId xmlns:a16="http://schemas.microsoft.com/office/drawing/2014/main" id="{5E48B363-63E8-4F17-842B-53AD935A6529}"/>
              </a:ext>
            </a:extLst>
          </p:cNvPr>
          <p:cNvSpPr>
            <a:spLocks noGrp="1" noChangeAspect="1"/>
          </p:cNvSpPr>
          <p:nvPr>
            <p:ph type="pic" sz="quarter" idx="13"/>
          </p:nvPr>
        </p:nvSpPr>
        <p:spPr>
          <a:xfrm>
            <a:off x="1993392" y="2450592"/>
            <a:ext cx="1161288" cy="1161288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Picture Placeholder 23">
            <a:extLst>
              <a:ext uri="{FF2B5EF4-FFF2-40B4-BE49-F238E27FC236}">
                <a16:creationId xmlns:a16="http://schemas.microsoft.com/office/drawing/2014/main" id="{DBA744D6-401F-C995-EF58-BD24A0DD8581}"/>
              </a:ext>
            </a:extLst>
          </p:cNvPr>
          <p:cNvSpPr>
            <a:spLocks noGrp="1" noChangeAspect="1"/>
          </p:cNvSpPr>
          <p:nvPr>
            <p:ph type="pic" sz="quarter" idx="25"/>
          </p:nvPr>
        </p:nvSpPr>
        <p:spPr>
          <a:xfrm>
            <a:off x="1993392" y="4260487"/>
            <a:ext cx="1161288" cy="1161288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2" name="Text Placeholder 28">
            <a:extLst>
              <a:ext uri="{FF2B5EF4-FFF2-40B4-BE49-F238E27FC236}">
                <a16:creationId xmlns:a16="http://schemas.microsoft.com/office/drawing/2014/main" id="{A1A33FCF-D2EB-478E-8679-428657895F7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218688" y="2670048"/>
            <a:ext cx="1399032" cy="411480"/>
          </a:xfrm>
        </p:spPr>
        <p:txBody>
          <a:bodyPr lIns="0" tIns="0" rIns="0" bIns="0" anchor="t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+mj-lt"/>
              <a:buNone/>
              <a:defRPr sz="1400" b="1" cap="all" spc="1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13" name="Text Placeholder 28">
            <a:extLst>
              <a:ext uri="{FF2B5EF4-FFF2-40B4-BE49-F238E27FC236}">
                <a16:creationId xmlns:a16="http://schemas.microsoft.com/office/drawing/2014/main" id="{55274EF8-F641-41B2-89C1-FD94AFA4868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218688" y="3094300"/>
            <a:ext cx="1399032" cy="517580"/>
          </a:xfrm>
        </p:spPr>
        <p:txBody>
          <a:bodyPr lIns="0" tIns="0" rIns="0" bIns="0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200" b="0" spc="10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30" name="Text Placeholder 28">
            <a:extLst>
              <a:ext uri="{FF2B5EF4-FFF2-40B4-BE49-F238E27FC236}">
                <a16:creationId xmlns:a16="http://schemas.microsoft.com/office/drawing/2014/main" id="{B1201CED-247A-16CA-9F03-BF32393D3B56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218688" y="4479943"/>
            <a:ext cx="1399032" cy="411480"/>
          </a:xfrm>
        </p:spPr>
        <p:txBody>
          <a:bodyPr lIns="0" tIns="0" rIns="0" bIns="0" anchor="t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+mj-lt"/>
              <a:buNone/>
              <a:defRPr sz="1400" b="1" cap="all" spc="1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31" name="Text Placeholder 28">
            <a:extLst>
              <a:ext uri="{FF2B5EF4-FFF2-40B4-BE49-F238E27FC236}">
                <a16:creationId xmlns:a16="http://schemas.microsoft.com/office/drawing/2014/main" id="{2D5FA954-036C-191F-7040-1848AB2BE3CA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3218688" y="4904195"/>
            <a:ext cx="1399032" cy="517580"/>
          </a:xfrm>
        </p:spPr>
        <p:txBody>
          <a:bodyPr lIns="0" tIns="0" rIns="0" bIns="0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200" b="0" spc="10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7" name="Picture Placeholder 23">
            <a:extLst>
              <a:ext uri="{FF2B5EF4-FFF2-40B4-BE49-F238E27FC236}">
                <a16:creationId xmlns:a16="http://schemas.microsoft.com/office/drawing/2014/main" id="{9ABA5222-6FD6-405B-8AC8-18022C36590F}"/>
              </a:ext>
            </a:extLst>
          </p:cNvPr>
          <p:cNvSpPr>
            <a:spLocks noGrp="1" noChangeAspect="1"/>
          </p:cNvSpPr>
          <p:nvPr>
            <p:ph type="pic" sz="quarter" idx="14"/>
          </p:nvPr>
        </p:nvSpPr>
        <p:spPr>
          <a:xfrm>
            <a:off x="4745736" y="2450592"/>
            <a:ext cx="1161288" cy="1161288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Picture Placeholder 23">
            <a:extLst>
              <a:ext uri="{FF2B5EF4-FFF2-40B4-BE49-F238E27FC236}">
                <a16:creationId xmlns:a16="http://schemas.microsoft.com/office/drawing/2014/main" id="{8CFBAF86-D36B-F789-2C9C-78C6830B13C9}"/>
              </a:ext>
            </a:extLst>
          </p:cNvPr>
          <p:cNvSpPr>
            <a:spLocks noGrp="1" noChangeAspect="1"/>
          </p:cNvSpPr>
          <p:nvPr>
            <p:ph type="pic" sz="quarter" idx="26"/>
          </p:nvPr>
        </p:nvSpPr>
        <p:spPr>
          <a:xfrm>
            <a:off x="4745736" y="4260487"/>
            <a:ext cx="1161288" cy="1161288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4" name="Text Placeholder 28">
            <a:extLst>
              <a:ext uri="{FF2B5EF4-FFF2-40B4-BE49-F238E27FC236}">
                <a16:creationId xmlns:a16="http://schemas.microsoft.com/office/drawing/2014/main" id="{5A429D4E-B795-4E55-852E-9E161F9EBD3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966787" y="2670048"/>
            <a:ext cx="1399032" cy="411480"/>
          </a:xfrm>
        </p:spPr>
        <p:txBody>
          <a:bodyPr lIns="0" tIns="0" rIns="0" bIns="0" anchor="t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+mj-lt"/>
              <a:buNone/>
              <a:defRPr sz="1400" b="1" cap="all" spc="1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15" name="Text Placeholder 28">
            <a:extLst>
              <a:ext uri="{FF2B5EF4-FFF2-40B4-BE49-F238E27FC236}">
                <a16:creationId xmlns:a16="http://schemas.microsoft.com/office/drawing/2014/main" id="{41D297CB-52EE-4DE4-AEAC-CD4AAF2BF17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966787" y="3094300"/>
            <a:ext cx="1399032" cy="517580"/>
          </a:xfrm>
        </p:spPr>
        <p:txBody>
          <a:bodyPr lIns="0" tIns="0" rIns="0" bIns="0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200" b="0" spc="10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32" name="Text Placeholder 28">
            <a:extLst>
              <a:ext uri="{FF2B5EF4-FFF2-40B4-BE49-F238E27FC236}">
                <a16:creationId xmlns:a16="http://schemas.microsoft.com/office/drawing/2014/main" id="{6E32CE61-2D9B-C245-0D18-C33760B08537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5966787" y="4479943"/>
            <a:ext cx="1399032" cy="411480"/>
          </a:xfrm>
        </p:spPr>
        <p:txBody>
          <a:bodyPr lIns="0" tIns="0" rIns="0" bIns="0" anchor="t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+mj-lt"/>
              <a:buNone/>
              <a:defRPr sz="1400" b="1" cap="all" spc="1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33" name="Text Placeholder 28">
            <a:extLst>
              <a:ext uri="{FF2B5EF4-FFF2-40B4-BE49-F238E27FC236}">
                <a16:creationId xmlns:a16="http://schemas.microsoft.com/office/drawing/2014/main" id="{E4068D0A-21CD-897C-9CC1-0BFDAABBD491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5966787" y="4904195"/>
            <a:ext cx="1399032" cy="517580"/>
          </a:xfrm>
        </p:spPr>
        <p:txBody>
          <a:bodyPr lIns="0" tIns="0" rIns="0" bIns="0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200" b="0" spc="10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8" name="Picture Placeholder 23">
            <a:extLst>
              <a:ext uri="{FF2B5EF4-FFF2-40B4-BE49-F238E27FC236}">
                <a16:creationId xmlns:a16="http://schemas.microsoft.com/office/drawing/2014/main" id="{124DE785-775F-4AE4-94B3-FA728188EBA5}"/>
              </a:ext>
            </a:extLst>
          </p:cNvPr>
          <p:cNvSpPr>
            <a:spLocks noGrp="1" noChangeAspect="1"/>
          </p:cNvSpPr>
          <p:nvPr>
            <p:ph type="pic" sz="quarter" idx="15"/>
          </p:nvPr>
        </p:nvSpPr>
        <p:spPr>
          <a:xfrm>
            <a:off x="7498080" y="2450592"/>
            <a:ext cx="1161288" cy="1161288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6" name="Picture Placeholder 23">
            <a:extLst>
              <a:ext uri="{FF2B5EF4-FFF2-40B4-BE49-F238E27FC236}">
                <a16:creationId xmlns:a16="http://schemas.microsoft.com/office/drawing/2014/main" id="{C110D526-1AE4-5106-E956-0B2ED3A4D4BC}"/>
              </a:ext>
            </a:extLst>
          </p:cNvPr>
          <p:cNvSpPr>
            <a:spLocks noGrp="1" noChangeAspect="1"/>
          </p:cNvSpPr>
          <p:nvPr>
            <p:ph type="pic" sz="quarter" idx="27"/>
          </p:nvPr>
        </p:nvSpPr>
        <p:spPr>
          <a:xfrm>
            <a:off x="7498080" y="4260487"/>
            <a:ext cx="1161288" cy="1161288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6" name="Text Placeholder 28">
            <a:extLst>
              <a:ext uri="{FF2B5EF4-FFF2-40B4-BE49-F238E27FC236}">
                <a16:creationId xmlns:a16="http://schemas.microsoft.com/office/drawing/2014/main" id="{AD7B736B-3A10-499F-8F23-4437982C823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732520" y="2670048"/>
            <a:ext cx="1399032" cy="411480"/>
          </a:xfrm>
        </p:spPr>
        <p:txBody>
          <a:bodyPr lIns="0" tIns="0" rIns="0" bIns="0" anchor="t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+mj-lt"/>
              <a:buNone/>
              <a:defRPr sz="1400" b="1" cap="all" spc="1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17" name="Text Placeholder 28">
            <a:extLst>
              <a:ext uri="{FF2B5EF4-FFF2-40B4-BE49-F238E27FC236}">
                <a16:creationId xmlns:a16="http://schemas.microsoft.com/office/drawing/2014/main" id="{07165540-290D-4A38-87DE-F52B05BD6A1A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732520" y="3094300"/>
            <a:ext cx="1399032" cy="517580"/>
          </a:xfrm>
        </p:spPr>
        <p:txBody>
          <a:bodyPr lIns="0" tIns="0" rIns="0" bIns="0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200" b="0" spc="10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34" name="Text Placeholder 28">
            <a:extLst>
              <a:ext uri="{FF2B5EF4-FFF2-40B4-BE49-F238E27FC236}">
                <a16:creationId xmlns:a16="http://schemas.microsoft.com/office/drawing/2014/main" id="{3858F91A-46AA-AF23-2716-3B2B678BBE0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8732520" y="4479943"/>
            <a:ext cx="1399032" cy="411480"/>
          </a:xfrm>
        </p:spPr>
        <p:txBody>
          <a:bodyPr lIns="0" tIns="0" rIns="0" bIns="0" anchor="t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+mj-lt"/>
              <a:buNone/>
              <a:defRPr sz="1400" b="1" cap="all" spc="1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35" name="Text Placeholder 28">
            <a:extLst>
              <a:ext uri="{FF2B5EF4-FFF2-40B4-BE49-F238E27FC236}">
                <a16:creationId xmlns:a16="http://schemas.microsoft.com/office/drawing/2014/main" id="{EBC002F6-7435-833F-0E8B-30A53B0755AE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8732520" y="4904195"/>
            <a:ext cx="1399032" cy="517580"/>
          </a:xfrm>
        </p:spPr>
        <p:txBody>
          <a:bodyPr lIns="0" tIns="0" rIns="0" bIns="0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200" b="0" spc="10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9" name="Picture Placeholder 23">
            <a:extLst>
              <a:ext uri="{FF2B5EF4-FFF2-40B4-BE49-F238E27FC236}">
                <a16:creationId xmlns:a16="http://schemas.microsoft.com/office/drawing/2014/main" id="{F5694B35-7776-4DB9-9EB7-3AF076EC357D}"/>
              </a:ext>
            </a:extLst>
          </p:cNvPr>
          <p:cNvSpPr>
            <a:spLocks noGrp="1" noChangeAspect="1"/>
          </p:cNvSpPr>
          <p:nvPr>
            <p:ph type="pic" sz="quarter" idx="16"/>
          </p:nvPr>
        </p:nvSpPr>
        <p:spPr>
          <a:xfrm>
            <a:off x="10250424" y="2450592"/>
            <a:ext cx="1161288" cy="1161288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Picture Placeholder 23">
            <a:extLst>
              <a:ext uri="{FF2B5EF4-FFF2-40B4-BE49-F238E27FC236}">
                <a16:creationId xmlns:a16="http://schemas.microsoft.com/office/drawing/2014/main" id="{2CBF8435-BD05-F386-4E6E-F2B6F6894FD7}"/>
              </a:ext>
            </a:extLst>
          </p:cNvPr>
          <p:cNvSpPr>
            <a:spLocks noGrp="1" noChangeAspect="1"/>
          </p:cNvSpPr>
          <p:nvPr>
            <p:ph type="pic" sz="quarter" idx="28"/>
          </p:nvPr>
        </p:nvSpPr>
        <p:spPr>
          <a:xfrm>
            <a:off x="10250424" y="4260487"/>
            <a:ext cx="1161288" cy="1161288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6356206-85FD-45F5-A1F7-128DB34C86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11575"/>
            <a:ext cx="4114800" cy="856526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203763F-C8CD-4BCB-9A0A-B10F000BC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038600" y="6006546"/>
            <a:ext cx="4114800" cy="851453"/>
          </a:xfrm>
          <a:prstGeom prst="rect">
            <a:avLst/>
          </a:prstGeom>
        </p:spPr>
        <p:txBody>
          <a:bodyPr/>
          <a:lstStyle/>
          <a:p>
            <a:fld id="{294A09A9-5501-47C1-A89A-A340965A2BE2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63C6C7E-F363-1F17-B288-D4D45B87028D}"/>
              </a:ext>
            </a:extLst>
          </p:cNvPr>
          <p:cNvCxnSpPr>
            <a:cxnSpLocks/>
          </p:cNvCxnSpPr>
          <p:nvPr userDrawn="1"/>
        </p:nvCxnSpPr>
        <p:spPr>
          <a:xfrm>
            <a:off x="5251048" y="868101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ED6D4091-312C-81B9-BAF6-5E0D6F665E5D}"/>
              </a:ext>
            </a:extLst>
          </p:cNvPr>
          <p:cNvCxnSpPr>
            <a:cxnSpLocks/>
          </p:cNvCxnSpPr>
          <p:nvPr userDrawn="1"/>
        </p:nvCxnSpPr>
        <p:spPr>
          <a:xfrm>
            <a:off x="5251048" y="5995687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055234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E020D11E-3FF2-1E7F-038B-4F9534916FEB}"/>
              </a:ext>
            </a:extLst>
          </p:cNvPr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198F9AA-2C87-421D-97C1-B4248DFDC2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1660127"/>
            <a:ext cx="11430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98FC63-C8D2-4CE6-A3F1-EE8ED24590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81000" y="3104752"/>
            <a:ext cx="11430000" cy="209228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567522-C3B6-46EB-A361-BEC2510B00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11575"/>
            <a:ext cx="4114800" cy="8565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1200" b="1" i="0" spc="200" baseline="0">
                <a:solidFill>
                  <a:schemeClr val="tx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C57CF0-034F-450D-937C-718D5AF1A0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038600" y="6006546"/>
            <a:ext cx="4114800" cy="8514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1200" b="1" i="0" spc="200" baseline="0">
                <a:solidFill>
                  <a:schemeClr val="tx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&lt;##&gt;</a:t>
            </a:r>
          </a:p>
        </p:txBody>
      </p:sp>
    </p:spTree>
    <p:extLst>
      <p:ext uri="{BB962C8B-B14F-4D97-AF65-F5344CB8AC3E}">
        <p14:creationId xmlns:p14="http://schemas.microsoft.com/office/powerpoint/2010/main" val="1788353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3" r:id="rId2"/>
    <p:sldLayoutId id="2147483664" r:id="rId3"/>
    <p:sldLayoutId id="2147483651" r:id="rId4"/>
    <p:sldLayoutId id="2147483662" r:id="rId5"/>
    <p:sldLayoutId id="2147483665" r:id="rId6"/>
    <p:sldLayoutId id="2147483669" r:id="rId7"/>
    <p:sldLayoutId id="2147483658" r:id="rId8"/>
    <p:sldLayoutId id="2147483666" r:id="rId9"/>
    <p:sldLayoutId id="2147483668" r:id="rId10"/>
    <p:sldLayoutId id="2147483670" r:id="rId11"/>
    <p:sldLayoutId id="2147483653" r:id="rId12"/>
    <p:sldLayoutId id="2147483667" r:id="rId13"/>
    <p:sldLayoutId id="2147483661" r:id="rId14"/>
    <p:sldLayoutId id="2147483660" r:id="rId15"/>
    <p:sldLayoutId id="2147483655" r:id="rId16"/>
    <p:sldLayoutId id="2147483659" r:id="rId17"/>
    <p:sldLayoutId id="2147483656" r:id="rId18"/>
    <p:sldLayoutId id="2147483657" r:id="rId19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 cap="all" spc="400" baseline="0">
          <a:solidFill>
            <a:schemeClr val="tx1"/>
          </a:solidFill>
          <a:latin typeface="+mj-lt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 spc="50" baseline="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 spc="50" baseline="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 spc="50" baseline="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 spc="50" baseline="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 spc="50" baseline="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6.xml"/><Relationship Id="rId13" Type="http://schemas.openxmlformats.org/officeDocument/2006/relationships/diagramLayout" Target="../diagrams/layout7.xml"/><Relationship Id="rId3" Type="http://schemas.openxmlformats.org/officeDocument/2006/relationships/diagramLayout" Target="../diagrams/layout5.xml"/><Relationship Id="rId7" Type="http://schemas.openxmlformats.org/officeDocument/2006/relationships/diagramData" Target="../diagrams/data6.xml"/><Relationship Id="rId12" Type="http://schemas.openxmlformats.org/officeDocument/2006/relationships/diagramData" Target="../diagrams/data7.xml"/><Relationship Id="rId17" Type="http://schemas.openxmlformats.org/officeDocument/2006/relationships/image" Target="../media/image51.png"/><Relationship Id="rId2" Type="http://schemas.openxmlformats.org/officeDocument/2006/relationships/diagramData" Target="../diagrams/data5.xml"/><Relationship Id="rId16" Type="http://schemas.microsoft.com/office/2007/relationships/diagramDrawing" Target="../diagrams/drawing7.xml"/><Relationship Id="rId1" Type="http://schemas.openxmlformats.org/officeDocument/2006/relationships/slideLayout" Target="../slideLayouts/slideLayout9.xml"/><Relationship Id="rId6" Type="http://schemas.microsoft.com/office/2007/relationships/diagramDrawing" Target="../diagrams/drawing5.xml"/><Relationship Id="rId11" Type="http://schemas.microsoft.com/office/2007/relationships/diagramDrawing" Target="../diagrams/drawing6.xml"/><Relationship Id="rId5" Type="http://schemas.openxmlformats.org/officeDocument/2006/relationships/diagramColors" Target="../diagrams/colors5.xml"/><Relationship Id="rId15" Type="http://schemas.openxmlformats.org/officeDocument/2006/relationships/diagramColors" Target="../diagrams/colors7.xml"/><Relationship Id="rId10" Type="http://schemas.openxmlformats.org/officeDocument/2006/relationships/diagramColors" Target="../diagrams/colors6.xml"/><Relationship Id="rId4" Type="http://schemas.openxmlformats.org/officeDocument/2006/relationships/diagramQuickStyle" Target="../diagrams/quickStyle5.xml"/><Relationship Id="rId9" Type="http://schemas.openxmlformats.org/officeDocument/2006/relationships/diagramQuickStyle" Target="../diagrams/quickStyle6.xml"/><Relationship Id="rId14" Type="http://schemas.openxmlformats.org/officeDocument/2006/relationships/diagramQuickStyle" Target="../diagrams/quickStyle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s://pubmed.ncbi.nlm.nih.gov/?term=%22Wong%20VW%22%5BAuthor%5D" TargetMode="External"/><Relationship Id="rId13" Type="http://schemas.openxmlformats.org/officeDocument/2006/relationships/hyperlink" Target="https://pubmed.ncbi.nlm.nih.gov/25553123/" TargetMode="External"/><Relationship Id="rId3" Type="http://schemas.openxmlformats.org/officeDocument/2006/relationships/hyperlink" Target="https://pmc.ncbi.nlm.nih.gov/articles/PMC9571519/" TargetMode="External"/><Relationship Id="rId7" Type="http://schemas.openxmlformats.org/officeDocument/2006/relationships/hyperlink" Target="https://pubmed.ncbi.nlm.nih.gov/?term=%22Wan%20DC%22%5BAuthor%5D" TargetMode="External"/><Relationship Id="rId12" Type="http://schemas.openxmlformats.org/officeDocument/2006/relationships/hyperlink" Target="https://pubmed.ncbi.nlm.nih.gov/?term=Constantin+MM&amp;cauthor_id=25553123" TargetMode="External"/><Relationship Id="rId2" Type="http://schemas.openxmlformats.org/officeDocument/2006/relationships/hyperlink" Target="https://pmc.ncbi.nlm.nih.gov/articles/PMC7827176/" TargetMode="External"/><Relationship Id="rId1" Type="http://schemas.openxmlformats.org/officeDocument/2006/relationships/slideLayout" Target="../slideLayouts/slideLayout15.xml"/><Relationship Id="rId6" Type="http://schemas.openxmlformats.org/officeDocument/2006/relationships/hyperlink" Target="https://pmc.ncbi.nlm.nih.gov/articles/PMC4086530/" TargetMode="External"/><Relationship Id="rId11" Type="http://schemas.openxmlformats.org/officeDocument/2006/relationships/hyperlink" Target="https://pubmed.ncbi.nlm.nih.gov/?term=%22Wei%20FC%22%5BAuthor%5D" TargetMode="External"/><Relationship Id="rId5" Type="http://schemas.openxmlformats.org/officeDocument/2006/relationships/hyperlink" Target="https://www.skintherapyletter.com/eczema/moisturizers-selection/" TargetMode="External"/><Relationship Id="rId10" Type="http://schemas.openxmlformats.org/officeDocument/2006/relationships/hyperlink" Target="https://pubmed.ncbi.nlm.nih.gov/?term=%22Yang%20GP%22%5BAuthor%5D" TargetMode="External"/><Relationship Id="rId4" Type="http://schemas.openxmlformats.org/officeDocument/2006/relationships/hyperlink" Target="https://pmc.ncbi.nlm.nih.gov/articles/PMC9440333/" TargetMode="External"/><Relationship Id="rId9" Type="http://schemas.openxmlformats.org/officeDocument/2006/relationships/hyperlink" Target="https://pubmed.ncbi.nlm.nih.gov/?term=%22Longaker%20MT%22%5BAuthor%5D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3390/pharmaceutics13122012" TargetMode="External"/><Relationship Id="rId2" Type="http://schemas.openxmlformats.org/officeDocument/2006/relationships/hyperlink" Target="https://www.sciencedirect.com/science/article/pii/S0190962224022837" TargetMode="External"/><Relationship Id="rId1" Type="http://schemas.openxmlformats.org/officeDocument/2006/relationships/slideLayout" Target="../slideLayouts/slideLayout15.xml"/><Relationship Id="rId5" Type="http://schemas.openxmlformats.org/officeDocument/2006/relationships/hyperlink" Target="https://www.semanticscholar.org/paper/Understanding-the-Role-of-Natural-Moisturizing-in/e8b80459761bb743fae95ac8f504345f1fd0bbab" TargetMode="External"/><Relationship Id="rId4" Type="http://schemas.openxmlformats.org/officeDocument/2006/relationships/hyperlink" Target="https://pubmed.ncbi.nlm.nih.gov/11813097/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/url?sa=i&amp;url=https%3A%2F%2Fhlias.gr%2Fepemvaseis-therapeies%2Fpathisis-dermatos%2F&amp;psig=AOvVaw0yanxaaP0W6IZrKy_VBX18&amp;ust=1736267952743000&amp;source=images&amp;cd=vfe&amp;opi=89978449&amp;ved=0CBQQjRxqFwoTCMDw39_E4YoDFQAAAAAdAAAAABAE" TargetMode="External"/><Relationship Id="rId7" Type="http://schemas.openxmlformats.org/officeDocument/2006/relationships/hyperlink" Target="https://www.vecteezy.com/vector-art/50020019-types-of-moisturizer-illustration-on-white-background-the-differences-between-occlusives-humectants-and-emollients-on-skin-layer-absorb-seal-on-the-skin-to-prevent-water-and-moisture-loss" TargetMode="External"/><Relationship Id="rId2" Type="http://schemas.openxmlformats.org/officeDocument/2006/relationships/hyperlink" Target="https://www.google.com/url?sa=i&amp;url=https%3A%2F%2Fwww.skourasmed.com%2Fcosmetics%2Feducation%2Fskin_fundamentals.php&amp;psig=AOvVaw3Gj5vF2Xj6zj7UCiAGbj-X&amp;ust=1736260589152000&amp;source=images&amp;cd=vfe&amp;opi=89978449&amp;ved=0CBQQjRxqFwoTCPDCkf2o4YoDFQAAAAAdAAAAABAX" TargetMode="External"/><Relationship Id="rId1" Type="http://schemas.openxmlformats.org/officeDocument/2006/relationships/slideLayout" Target="../slideLayouts/slideLayout15.xml"/><Relationship Id="rId6" Type="http://schemas.openxmlformats.org/officeDocument/2006/relationships/hyperlink" Target="https://www.google.com/url?sa=i&amp;url=https%3A%2F%2Fcarespot.gr%2Fblog%2Fenidatosi-to-derma-sou-dipsai-gi-auta-ta-5-sistatika%2F&amp;psig=AOvVaw0oODFnY0Xqoe93f8Ftftks&amp;ust=1736347623253000&amp;source=images&amp;cd=vfe&amp;opi=89978449&amp;ved=0CBQQjRxqFwoTCKCl8-Pv44oDFQAAAAAdAAAAABAE" TargetMode="External"/><Relationship Id="rId5" Type="http://schemas.openxmlformats.org/officeDocument/2006/relationships/hyperlink" Target="https://www.google.com/url?sa=i&amp;url=https%3A%2F%2Fdepositphotos.com%2Fgr%2Fphoto%2Fnatural-cosmetics-skin-care-product-on-blue-309803012.html&amp;psig=AOvVaw2dJiejJmXfYajRFeYDIUGi&amp;ust=1736347760194000&amp;source=images&amp;cd=vfe&amp;opi=89978449&amp;ved=0CBQQjRxqFwoTCPjt-eXt44oDFQAAAAAdAAAAABAc" TargetMode="External"/><Relationship Id="rId4" Type="http://schemas.openxmlformats.org/officeDocument/2006/relationships/hyperlink" Target="https://www.google.com/url?sa=i&amp;url=https%3A%2F%2Fmedmelon.gr%2F%25CE%25B2%25CE%25B9%25CF%2584%25CE%25B1%25CE%25BC%25CE%25AF%25CE%25BD%25CE%25B5%25CF%2582-%25CE%25BA%25CE%25B1%25CE%25B9-%25CF%2583%25CF%2585%25CE%25BC%25CF%2580%25CE%25BB%25CE%25B7%25CF%2581%25CF%258E%25CE%25BC%25CE%25B1%25CF%2584%25CE%25B1-%25CE%25B4%25CE%25B9%25CE%25B1%25CF%2584%25CF%2581%25CE%25BF%25CF%2586%25CE%25AE%2F&amp;psig=AOvVaw2cxqMIweo6huNjM8CoX2zR&amp;ust=1736336998919000&amp;source=images&amp;cd=vfe&amp;opi=89978449&amp;ved=0CBQQjRxqFwoTCKj4keTF44oDFQAAAAAdAAAAABAK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9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3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9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10" Type="http://schemas.openxmlformats.org/officeDocument/2006/relationships/image" Target="../media/image34.svg"/><Relationship Id="rId4" Type="http://schemas.openxmlformats.org/officeDocument/2006/relationships/diagramData" Target="../diagrams/data2.xml"/><Relationship Id="rId9" Type="http://schemas.openxmlformats.org/officeDocument/2006/relationships/image" Target="../media/image3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9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DF3D98-3C30-4CFC-8643-C81E829C8C2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75944" y="2235200"/>
            <a:ext cx="10040112" cy="2387600"/>
          </a:xfrm>
        </p:spPr>
        <p:txBody>
          <a:bodyPr/>
          <a:lstStyle/>
          <a:p>
            <a:pPr algn="ctr"/>
            <a:r>
              <a:rPr lang="el-GR" sz="7200" dirty="0">
                <a:cs typeface="Arial"/>
              </a:rPr>
              <a:t>ΕΝΥΔΑΤΩΣΗ ΚΑΙ ΥΓΕΙΑ </a:t>
            </a:r>
            <a:r>
              <a:rPr lang="el-GR" sz="7200" dirty="0" err="1">
                <a:cs typeface="Arial"/>
              </a:rPr>
              <a:t>ΔΕΡΜΑΤΟς</a:t>
            </a:r>
            <a:endParaRPr lang="en-US" sz="7200" dirty="0">
              <a:ln w="28575">
                <a:solidFill>
                  <a:srgbClr val="000000"/>
                </a:solidFill>
              </a:ln>
              <a:cs typeface="Arial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068D447-28D3-4F5F-B2DC-FD67E901586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75944" y="5730240"/>
            <a:ext cx="10040112" cy="1280160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ctr"/>
            <a:r>
              <a:rPr lang="el-GR" sz="2000" err="1">
                <a:cs typeface="Arial"/>
              </a:rPr>
              <a:t>Πιέτρι</a:t>
            </a:r>
            <a:r>
              <a:rPr lang="el-GR" sz="2000">
                <a:cs typeface="Arial"/>
              </a:rPr>
              <a:t> Βίβιαν ΑΜ</a:t>
            </a:r>
            <a:r>
              <a:rPr lang="en-US" sz="2000">
                <a:cs typeface="Arial"/>
              </a:rPr>
              <a:t>:</a:t>
            </a:r>
            <a:r>
              <a:rPr lang="el-GR" sz="2000">
                <a:cs typeface="Arial"/>
              </a:rPr>
              <a:t> 1452 2021 00077</a:t>
            </a:r>
            <a:br>
              <a:rPr lang="el-GR" sz="2000" dirty="0"/>
            </a:br>
            <a:r>
              <a:rPr lang="el-GR" sz="2000">
                <a:cs typeface="Arial"/>
              </a:rPr>
              <a:t>Φωτιάδου Μαρία ΑΜ</a:t>
            </a:r>
            <a:r>
              <a:rPr lang="en-US" sz="2000">
                <a:cs typeface="Arial"/>
              </a:rPr>
              <a:t>: 1452 2021 00131</a:t>
            </a:r>
            <a:endParaRPr lang="en-US" sz="20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0ACE26B-8A70-81ED-0FF0-512BD9ED16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078992" cy="138223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07449F6-DA8F-14CA-C0A0-FAADCD2427F2}"/>
              </a:ext>
            </a:extLst>
          </p:cNvPr>
          <p:cNvSpPr txBox="1"/>
          <p:nvPr/>
        </p:nvSpPr>
        <p:spPr>
          <a:xfrm>
            <a:off x="914400" y="185447"/>
            <a:ext cx="6097554" cy="13542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l-GR" sz="1600" dirty="0"/>
              <a:t> ΤΜΗΜΑ ΦΑΡΜΑΚΕΥΤΙΚΗΣ​</a:t>
            </a:r>
          </a:p>
          <a:p>
            <a:pPr algn="ctr"/>
            <a:r>
              <a:rPr lang="el-GR" sz="1600" dirty="0"/>
              <a:t>ΕΘΝΙΚΟ ΚΑΙ ΚΑΠΟΔΙΣΤΡΙΑΚΟ ΠΑΝΕΠΙΣΤΗΜΙΟ ΑΘΗΝΩΝ​</a:t>
            </a:r>
          </a:p>
          <a:p>
            <a:pPr algn="ctr"/>
            <a:r>
              <a:rPr lang="el-GR" sz="1600" dirty="0"/>
              <a:t>​</a:t>
            </a:r>
          </a:p>
          <a:p>
            <a:pPr algn="ctr"/>
            <a:r>
              <a:rPr lang="el-GR" sz="1600" dirty="0"/>
              <a:t>ΑΘΗΝΑ 2025</a:t>
            </a:r>
          </a:p>
          <a:p>
            <a:endParaRPr lang="el-GR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8372A8A-EF66-50D8-EA88-3EB0FAE42348}"/>
              </a:ext>
            </a:extLst>
          </p:cNvPr>
          <p:cNvSpPr txBox="1"/>
          <p:nvPr/>
        </p:nvSpPr>
        <p:spPr>
          <a:xfrm>
            <a:off x="3047223" y="4622800"/>
            <a:ext cx="609755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l-GR" dirty="0"/>
              <a:t>Εργασία του μαθήματος:​</a:t>
            </a:r>
          </a:p>
          <a:p>
            <a:pPr algn="ctr"/>
            <a:r>
              <a:rPr lang="el-GR" dirty="0"/>
              <a:t>‘’</a:t>
            </a:r>
            <a:r>
              <a:rPr lang="el-GR" i="0" dirty="0">
                <a:solidFill>
                  <a:srgbClr val="2B3944"/>
                </a:solidFill>
                <a:effectLst/>
              </a:rPr>
              <a:t>Έλεγχος και Αξιολόγηση Καλλυντικών και Τοπικών </a:t>
            </a:r>
            <a:r>
              <a:rPr lang="el-GR" i="0" dirty="0" err="1">
                <a:solidFill>
                  <a:srgbClr val="2B3944"/>
                </a:solidFill>
                <a:effectLst/>
              </a:rPr>
              <a:t>Ιατροτεχνολογικών</a:t>
            </a:r>
            <a:r>
              <a:rPr lang="el-GR" i="0" dirty="0">
                <a:solidFill>
                  <a:srgbClr val="2B3944"/>
                </a:solidFill>
                <a:effectLst/>
              </a:rPr>
              <a:t> Προϊόντων</a:t>
            </a:r>
            <a:r>
              <a:rPr lang="el-GR" dirty="0"/>
              <a:t>‘’</a:t>
            </a:r>
          </a:p>
          <a:p>
            <a:pPr algn="ctr"/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22593088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Diagram of skin layer with blue arrows and water drops&#10;&#10;Description automatically generated">
            <a:extLst>
              <a:ext uri="{FF2B5EF4-FFF2-40B4-BE49-F238E27FC236}">
                <a16:creationId xmlns:a16="http://schemas.microsoft.com/office/drawing/2014/main" id="{DFA85812-2EB8-1044-1DDE-9715F9A9E3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3431651"/>
            <a:ext cx="7700393" cy="31902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8F5A0AD-52EA-8A3D-00F9-72C649D792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425067"/>
            <a:ext cx="10972800" cy="1572768"/>
          </a:xfrm>
        </p:spPr>
        <p:txBody>
          <a:bodyPr/>
          <a:lstStyle/>
          <a:p>
            <a:r>
              <a:rPr lang="el-GR" sz="2400" dirty="0" err="1"/>
              <a:t>Παραγοντες</a:t>
            </a:r>
            <a:r>
              <a:rPr lang="el-GR" sz="2400" dirty="0"/>
              <a:t> που </a:t>
            </a:r>
            <a:r>
              <a:rPr lang="el-GR" sz="2400" dirty="0" err="1"/>
              <a:t>χρησιμοποιουνται</a:t>
            </a:r>
            <a:r>
              <a:rPr lang="el-GR" sz="2400" dirty="0"/>
              <a:t> για την ‘’</a:t>
            </a:r>
            <a:r>
              <a:rPr lang="el-GR" sz="2400" dirty="0" err="1"/>
              <a:t>ενυδατωση</a:t>
            </a:r>
            <a:r>
              <a:rPr lang="el-GR" sz="2400" dirty="0"/>
              <a:t>’’ του </a:t>
            </a:r>
            <a:r>
              <a:rPr lang="el-GR" sz="2400" dirty="0" err="1"/>
              <a:t>δερματος</a:t>
            </a:r>
            <a:endParaRPr lang="en-US" sz="24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0961576-ECF8-2387-1D6B-533B869103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237693" y="1938108"/>
            <a:ext cx="3654552" cy="365760"/>
          </a:xfrm>
        </p:spPr>
        <p:txBody>
          <a:bodyPr/>
          <a:lstStyle/>
          <a:p>
            <a:r>
              <a:rPr lang="el-GR" dirty="0" err="1"/>
              <a:t>Υγροσκοπικες</a:t>
            </a:r>
            <a:r>
              <a:rPr lang="el-GR" dirty="0"/>
              <a:t> </a:t>
            </a:r>
            <a:r>
              <a:rPr lang="el-GR" dirty="0" err="1"/>
              <a:t>ουσιεσ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42609F2-7307-B671-065E-0168414672C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370520" y="2281738"/>
            <a:ext cx="3080812" cy="718330"/>
          </a:xfrm>
        </p:spPr>
        <p:txBody>
          <a:bodyPr/>
          <a:lstStyle/>
          <a:p>
            <a:pPr marL="0" indent="0" algn="ctr">
              <a:buNone/>
            </a:pPr>
            <a:r>
              <a:rPr lang="el-GR" dirty="0"/>
              <a:t>Προσελκύουν το Η</a:t>
            </a:r>
            <a:r>
              <a:rPr lang="el-GR" sz="1200" dirty="0"/>
              <a:t>2</a:t>
            </a:r>
            <a:r>
              <a:rPr lang="el-GR" dirty="0"/>
              <a:t>Ο που παρέχεται από το χόριο και από το περιβάλλον </a:t>
            </a:r>
            <a:endParaRPr lang="en-US" dirty="0"/>
          </a:p>
          <a:p>
            <a:pPr marL="0" indent="0">
              <a:buNone/>
            </a:pPr>
            <a:endParaRPr lang="el-GR" dirty="0"/>
          </a:p>
          <a:p>
            <a:pPr marL="0" indent="0">
              <a:buNone/>
            </a:pPr>
            <a:br>
              <a:rPr lang="el-GR" dirty="0"/>
            </a:br>
            <a:endParaRPr lang="en-US" dirty="0"/>
          </a:p>
          <a:p>
            <a:endParaRPr lang="en-US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B1A869CC-7228-424F-689B-19D4CEA20FF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147838" y="1941492"/>
            <a:ext cx="4114799" cy="365760"/>
          </a:xfrm>
        </p:spPr>
        <p:txBody>
          <a:bodyPr/>
          <a:lstStyle/>
          <a:p>
            <a:r>
              <a:rPr lang="el-GR" dirty="0"/>
              <a:t>ΑΠΟΦΡΑΚΤΙΚΑ ΠΡΟΙΟΝΤΑ</a:t>
            </a:r>
            <a:endParaRPr lang="en-US" dirty="0"/>
          </a:p>
        </p:txBody>
      </p:sp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110B594D-EC9B-B552-2A8F-EE5113E8B14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255721" y="2286095"/>
            <a:ext cx="3810000" cy="872417"/>
          </a:xfrm>
        </p:spPr>
        <p:txBody>
          <a:bodyPr/>
          <a:lstStyle/>
          <a:p>
            <a:pPr marL="0" indent="0" algn="ctr">
              <a:buNone/>
            </a:pPr>
            <a:r>
              <a:rPr lang="el-GR" dirty="0"/>
              <a:t>Δημιουργούν ένα υδρόφοβο αποφρακτικό </a:t>
            </a:r>
            <a:r>
              <a:rPr lang="el-GR" dirty="0" err="1"/>
              <a:t>λιπιδικό</a:t>
            </a:r>
            <a:r>
              <a:rPr lang="el-GR" dirty="0"/>
              <a:t> φραγμό (φιλμ) πάνω από την επιδερμίδα</a:t>
            </a:r>
            <a:endParaRPr lang="en-US" dirty="0"/>
          </a:p>
          <a:p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BAA58E7-F0D8-F39A-CEFD-71E5913073E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221248" y="1920714"/>
            <a:ext cx="3634742" cy="365760"/>
          </a:xfrm>
        </p:spPr>
        <p:txBody>
          <a:bodyPr/>
          <a:lstStyle/>
          <a:p>
            <a:r>
              <a:rPr lang="el-GR" dirty="0"/>
              <a:t>ΜΑΛΑΚΤΙΚΑ</a:t>
            </a:r>
            <a:r>
              <a:rPr lang="en-US" dirty="0"/>
              <a:t> </a:t>
            </a:r>
            <a:r>
              <a:rPr lang="el-GR" dirty="0"/>
              <a:t>ΠΡΟΙΟΝΤΑ</a:t>
            </a:r>
            <a:endParaRPr lang="en-US" dirty="0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E54F306D-CD94-F11A-8633-26962EE68BF7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027220" y="2250908"/>
            <a:ext cx="4022798" cy="1242574"/>
          </a:xfrm>
        </p:spPr>
        <p:txBody>
          <a:bodyPr/>
          <a:lstStyle/>
          <a:p>
            <a:pPr marL="0" indent="0" algn="ctr">
              <a:buNone/>
            </a:pPr>
            <a:r>
              <a:rPr lang="el-GR" dirty="0"/>
              <a:t>Γεμίζουν τα ανατομικά κενά που δημιουργούνται από την ελαττωματική απόπτωση των </a:t>
            </a:r>
            <a:r>
              <a:rPr lang="el-GR" dirty="0" err="1"/>
              <a:t>κερατινοκυττάρων</a:t>
            </a:r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0E08FD8E-3A0A-CCD4-5C2F-5B65BE73CB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81272" y="234537"/>
            <a:ext cx="4114800" cy="856526"/>
          </a:xfrm>
        </p:spPr>
        <p:txBody>
          <a:bodyPr/>
          <a:lstStyle/>
          <a:p>
            <a:r>
              <a:rPr lang="el-GR" dirty="0"/>
              <a:t>ΜΟΙ</a:t>
            </a:r>
            <a:r>
              <a:rPr lang="en-US" dirty="0"/>
              <a:t>STURIZERS</a:t>
            </a:r>
          </a:p>
        </p:txBody>
      </p:sp>
    </p:spTree>
    <p:extLst>
      <p:ext uri="{BB962C8B-B14F-4D97-AF65-F5344CB8AC3E}">
        <p14:creationId xmlns:p14="http://schemas.microsoft.com/office/powerpoint/2010/main" val="23529937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D0A50C9-C97D-2E4B-EA8E-F1BB438B3D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81200" y="4334980"/>
            <a:ext cx="5410200" cy="465620"/>
          </a:xfrm>
        </p:spPr>
        <p:txBody>
          <a:bodyPr/>
          <a:lstStyle/>
          <a:p>
            <a:r>
              <a:rPr lang="el-GR" dirty="0"/>
              <a:t>ΑΞΙΟΛΟΓΗΣΗ ΕΝΥΔΑΤΩΣΗΣ</a:t>
            </a:r>
            <a:r>
              <a:rPr lang="en-US" dirty="0"/>
              <a:t>: </a:t>
            </a:r>
          </a:p>
        </p:txBody>
      </p:sp>
      <p:pic>
        <p:nvPicPr>
          <p:cNvPr id="5" name="Picture 4" descr="A screenshot of a computer&#10;&#10;Description automatically generated">
            <a:extLst>
              <a:ext uri="{FF2B5EF4-FFF2-40B4-BE49-F238E27FC236}">
                <a16:creationId xmlns:a16="http://schemas.microsoft.com/office/drawing/2014/main" id="{3B869C1A-749A-E665-1F37-7F7FD47455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41868"/>
            <a:ext cx="9586791" cy="217950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68865BC-1516-5F87-83E9-2B5E67EBCAFE}"/>
              </a:ext>
            </a:extLst>
          </p:cNvPr>
          <p:cNvSpPr txBox="1"/>
          <p:nvPr/>
        </p:nvSpPr>
        <p:spPr>
          <a:xfrm>
            <a:off x="76200" y="2579434"/>
            <a:ext cx="1203959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l-GR" dirty="0"/>
              <a:t>Οι ποσότητες αποφρακτικών (</a:t>
            </a:r>
            <a:r>
              <a:rPr lang="el-GR" dirty="0" err="1"/>
              <a:t>occlusives</a:t>
            </a:r>
            <a:r>
              <a:rPr lang="el-GR" dirty="0"/>
              <a:t>), υγροσκοπικών (</a:t>
            </a:r>
            <a:r>
              <a:rPr lang="el-GR" dirty="0" err="1"/>
              <a:t>humectants</a:t>
            </a:r>
            <a:r>
              <a:rPr lang="el-GR" dirty="0"/>
              <a:t>) και μαλακτικών παραγόντων (</a:t>
            </a:r>
            <a:r>
              <a:rPr lang="el-GR" dirty="0" err="1"/>
              <a:t>emollients</a:t>
            </a:r>
            <a:r>
              <a:rPr lang="el-GR" dirty="0"/>
              <a:t>) σε μια ενυδατική κρέμα καθορίζουν την αποτελεσματικότητά της. </a:t>
            </a:r>
          </a:p>
          <a:p>
            <a:pPr algn="ctr"/>
            <a:endParaRPr lang="el-GR" dirty="0"/>
          </a:p>
          <a:p>
            <a:pPr algn="ctr"/>
            <a:r>
              <a:rPr lang="el-GR" dirty="0"/>
              <a:t>Μια καλή ενυδατική κρέμα πρέπει να παρέχει μια </a:t>
            </a:r>
            <a:r>
              <a:rPr lang="el-GR" b="1" dirty="0"/>
              <a:t>ισορροπία και των τριών</a:t>
            </a:r>
            <a:r>
              <a:rPr lang="el-GR" dirty="0"/>
              <a:t>.</a:t>
            </a:r>
            <a:endParaRPr lang="en-US" dirty="0"/>
          </a:p>
        </p:txBody>
      </p:sp>
      <p:pic>
        <p:nvPicPr>
          <p:cNvPr id="14" name="Picture 13" descr="A white device with a screen&#10;&#10;Description automatically generated">
            <a:extLst>
              <a:ext uri="{FF2B5EF4-FFF2-40B4-BE49-F238E27FC236}">
                <a16:creationId xmlns:a16="http://schemas.microsoft.com/office/drawing/2014/main" id="{3CA3F033-4DEA-C2D0-BAFC-778AB2A807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027" y="4343400"/>
            <a:ext cx="1695173" cy="2297518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EC03638C-D724-9822-6600-818ED4D092E2}"/>
              </a:ext>
            </a:extLst>
          </p:cNvPr>
          <p:cNvSpPr txBox="1"/>
          <p:nvPr/>
        </p:nvSpPr>
        <p:spPr>
          <a:xfrm>
            <a:off x="1946988" y="4861152"/>
            <a:ext cx="4419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l-GR" dirty="0"/>
              <a:t>Υπολογισμός της Ηλεκτρικής </a:t>
            </a:r>
            <a:r>
              <a:rPr lang="el-GR" dirty="0" err="1"/>
              <a:t>Χωριτικότητας</a:t>
            </a:r>
            <a:r>
              <a:rPr lang="el-GR" dirty="0"/>
              <a:t> του δέρματος χρήση του </a:t>
            </a:r>
            <a:r>
              <a:rPr lang="el-GR" dirty="0" err="1"/>
              <a:t>κερατινόμετρου</a:t>
            </a:r>
            <a:r>
              <a:rPr lang="el-GR" dirty="0"/>
              <a:t> / </a:t>
            </a:r>
            <a:r>
              <a:rPr lang="en-US" dirty="0" err="1"/>
              <a:t>Corneometer</a:t>
            </a:r>
            <a:endParaRPr lang="en-US" dirty="0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34B100F-F111-1392-6CFE-004001F3CED4}"/>
              </a:ext>
            </a:extLst>
          </p:cNvPr>
          <p:cNvSpPr/>
          <p:nvPr/>
        </p:nvSpPr>
        <p:spPr>
          <a:xfrm>
            <a:off x="6134100" y="5179836"/>
            <a:ext cx="762000" cy="604646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F7B5629-B2A9-C8F9-1C18-D5FB0FC3A454}"/>
              </a:ext>
            </a:extLst>
          </p:cNvPr>
          <p:cNvSpPr txBox="1"/>
          <p:nvPr/>
        </p:nvSpPr>
        <p:spPr>
          <a:xfrm>
            <a:off x="7239000" y="5138151"/>
            <a:ext cx="3810000" cy="64633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l-GR" dirty="0"/>
              <a:t>Αντανακλά το % ύδατος στην κεράτινη στοιβάδα</a:t>
            </a:r>
            <a:endParaRPr lang="en-US" dirty="0"/>
          </a:p>
        </p:txBody>
      </p:sp>
      <p:pic>
        <p:nvPicPr>
          <p:cNvPr id="19" name="Picture 18" descr="A hand with a drop of water&#10;&#10;Description automatically generated">
            <a:extLst>
              <a:ext uri="{FF2B5EF4-FFF2-40B4-BE49-F238E27FC236}">
                <a16:creationId xmlns:a16="http://schemas.microsoft.com/office/drawing/2014/main" id="{683ECE53-7569-CAE3-E58C-01EEE16D481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96391" y="241868"/>
            <a:ext cx="1401867" cy="1219200"/>
          </a:xfrm>
          <a:prstGeom prst="rect">
            <a:avLst/>
          </a:prstGeom>
        </p:spPr>
      </p:pic>
      <p:pic>
        <p:nvPicPr>
          <p:cNvPr id="21" name="Picture 20" descr="A pink and yellow container with a round label&#10;&#10;Description automatically generated">
            <a:extLst>
              <a:ext uri="{FF2B5EF4-FFF2-40B4-BE49-F238E27FC236}">
                <a16:creationId xmlns:a16="http://schemas.microsoft.com/office/drawing/2014/main" id="{310BEA1D-2121-6CB1-F995-DC2797F6DF6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96391" y="1296220"/>
            <a:ext cx="1401867" cy="1125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01721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CBBC425D-C198-9C6E-58C9-736888E080F9}"/>
              </a:ext>
            </a:extLst>
          </p:cNvPr>
          <p:cNvSpPr txBox="1"/>
          <p:nvPr/>
        </p:nvSpPr>
        <p:spPr>
          <a:xfrm>
            <a:off x="853924" y="382209"/>
            <a:ext cx="10484152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l-GR" sz="2400" b="1" dirty="0">
                <a:latin typeface="Trebuchet MS" panose="020B0603020202020204" pitchFamily="34" charset="0"/>
              </a:rPr>
              <a:t>ΠΑΡΑΓΟΝΤΕΣ ΠΟΥ ΕΠΗΡΕΑΖΟΥΝ ΤΗΝ ΕΝΥΔΑΤΩΣΗ ΤΟΥ ΔΕΡΜΑΤΟΣ </a:t>
            </a:r>
            <a:endParaRPr lang="el-GR" sz="2400" b="1" dirty="0">
              <a:latin typeface="Trebuchet MS" panose="020B0603020202020204" pitchFamily="34" charset="0"/>
              <a:cs typeface="Arial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D37A89A-7871-60EF-EF77-0D3304EC4885}"/>
              </a:ext>
            </a:extLst>
          </p:cNvPr>
          <p:cNvSpPr txBox="1"/>
          <p:nvPr/>
        </p:nvSpPr>
        <p:spPr>
          <a:xfrm>
            <a:off x="128210" y="950685"/>
            <a:ext cx="3493104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i="1" dirty="0" err="1">
                <a:latin typeface="Trebuchet MS" panose="020B0603020202020204" pitchFamily="34" charset="0"/>
              </a:rPr>
              <a:t>Εξωγενείς</a:t>
            </a:r>
            <a:r>
              <a:rPr lang="en-US" sz="2400" i="1" dirty="0">
                <a:latin typeface="Trebuchet MS" panose="020B0603020202020204" pitchFamily="34" charset="0"/>
              </a:rPr>
              <a:t> πα</a:t>
            </a:r>
            <a:r>
              <a:rPr lang="en-US" sz="2400" i="1" dirty="0" err="1">
                <a:latin typeface="Trebuchet MS" panose="020B0603020202020204" pitchFamily="34" charset="0"/>
              </a:rPr>
              <a:t>ράγοντες</a:t>
            </a:r>
            <a:r>
              <a:rPr lang="en-US" sz="2400" dirty="0">
                <a:latin typeface="Trebuchet MS" panose="020B0603020202020204" pitchFamily="34" charset="0"/>
              </a:rPr>
              <a:t> </a:t>
            </a:r>
            <a:endParaRPr lang="en-US" sz="2400" dirty="0">
              <a:latin typeface="Trebuchet MS" panose="020B0603020202020204" pitchFamily="34" charset="0"/>
              <a:cs typeface="Arial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C9E9C22-0D0A-49D0-32E6-FE1564A14EE3}"/>
              </a:ext>
            </a:extLst>
          </p:cNvPr>
          <p:cNvSpPr txBox="1"/>
          <p:nvPr/>
        </p:nvSpPr>
        <p:spPr>
          <a:xfrm>
            <a:off x="90153" y="1395337"/>
            <a:ext cx="7182152" cy="120032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Wingdings"/>
              <a:buChar char="Ø"/>
            </a:pPr>
            <a:r>
              <a:rPr lang="el-GR" u="sng" dirty="0">
                <a:solidFill>
                  <a:schemeClr val="accent4">
                    <a:lumMod val="49000"/>
                  </a:schemeClr>
                </a:solidFill>
                <a:latin typeface="Trebuchet MS"/>
              </a:rPr>
              <a:t>Κλιματολογικές συνθήκες και χρήση καλλυντικών</a:t>
            </a:r>
            <a:endParaRPr lang="el-GR" dirty="0">
              <a:solidFill>
                <a:schemeClr val="accent4">
                  <a:lumMod val="49000"/>
                </a:schemeClr>
              </a:solidFill>
              <a:latin typeface="Trebuchet MS"/>
              <a:cs typeface="Arial"/>
            </a:endParaRPr>
          </a:p>
          <a:p>
            <a:endParaRPr lang="el-GR" dirty="0">
              <a:solidFill>
                <a:srgbClr val="000000"/>
              </a:solidFill>
              <a:latin typeface="Trebuchet MS" panose="020B0603020202020204" pitchFamily="34" charset="0"/>
              <a:cs typeface="Arial"/>
            </a:endParaRPr>
          </a:p>
          <a:p>
            <a:endParaRPr lang="el-GR" dirty="0">
              <a:latin typeface="Trebuchet MS" panose="020B0603020202020204" pitchFamily="34" charset="0"/>
              <a:cs typeface="Arial"/>
            </a:endParaRPr>
          </a:p>
          <a:p>
            <a:endParaRPr lang="el-GR" dirty="0">
              <a:latin typeface="Trebuchet MS" panose="020B0603020202020204" pitchFamily="34" charset="0"/>
              <a:cs typeface="Arial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F9456F0-2BBD-AF88-02D8-6BAD60ED52BE}"/>
              </a:ext>
            </a:extLst>
          </p:cNvPr>
          <p:cNvSpPr txBox="1"/>
          <p:nvPr/>
        </p:nvSpPr>
        <p:spPr>
          <a:xfrm>
            <a:off x="207694" y="1939934"/>
            <a:ext cx="6613676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Wingdings"/>
              <a:buChar char="ü"/>
            </a:pPr>
            <a:r>
              <a:rPr lang="el-GR" dirty="0">
                <a:latin typeface="Trebuchet MS"/>
              </a:rPr>
              <a:t> Το ξηρό κλίμα και οι ψυχροί χειμώνες 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5E572F-9024-C71A-17C0-EFE012E14317}"/>
              </a:ext>
            </a:extLst>
          </p:cNvPr>
          <p:cNvSpPr txBox="1"/>
          <p:nvPr/>
        </p:nvSpPr>
        <p:spPr>
          <a:xfrm>
            <a:off x="201279" y="2230297"/>
            <a:ext cx="7460342" cy="120032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Wingdings"/>
              <a:buChar char="ü"/>
            </a:pPr>
            <a:r>
              <a:rPr lang="el-GR" dirty="0">
                <a:latin typeface="Trebuchet MS"/>
              </a:rPr>
              <a:t> Η έκθεση σε UVB ακτινοβολία </a:t>
            </a:r>
            <a:endParaRPr lang="el-GR" dirty="0"/>
          </a:p>
          <a:p>
            <a:pPr marL="285750" indent="-285750">
              <a:buFont typeface="Wingdings"/>
              <a:buChar char="ü"/>
            </a:pPr>
            <a:r>
              <a:rPr lang="el-GR" dirty="0">
                <a:latin typeface="Arial"/>
                <a:cs typeface="Arial"/>
              </a:rPr>
              <a:t>Χημικές ουσίες όπως </a:t>
            </a:r>
            <a:r>
              <a:rPr lang="el-GR" dirty="0" err="1">
                <a:latin typeface="Arial"/>
                <a:cs typeface="Arial"/>
              </a:rPr>
              <a:t>αφρίζοντα</a:t>
            </a:r>
            <a:r>
              <a:rPr lang="el-GR" dirty="0">
                <a:latin typeface="Arial"/>
                <a:cs typeface="Arial"/>
              </a:rPr>
              <a:t> αλκαλικά σαπούνια , </a:t>
            </a:r>
            <a:r>
              <a:rPr lang="el-GR" dirty="0" err="1">
                <a:latin typeface="Arial"/>
                <a:cs typeface="Arial"/>
              </a:rPr>
              <a:t>επιφανειδραστικές</a:t>
            </a:r>
            <a:r>
              <a:rPr lang="el-GR" dirty="0">
                <a:latin typeface="Arial"/>
                <a:cs typeface="Arial"/>
              </a:rPr>
              <a:t> ουσίες</a:t>
            </a:r>
          </a:p>
          <a:p>
            <a:pPr marL="285750" indent="-285750">
              <a:buFont typeface="Wingdings"/>
              <a:buChar char="ü"/>
            </a:pPr>
            <a:r>
              <a:rPr lang="el-GR" dirty="0">
                <a:latin typeface="Trebuchet MS" panose="020B0603020202020204" pitchFamily="34" charset="0"/>
                <a:cs typeface="Arial"/>
              </a:rPr>
              <a:t> Το υπερβολικό ντους ή μπάνιο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3F48C8-B55B-2F6B-F16F-BD50BED572A9}"/>
              </a:ext>
            </a:extLst>
          </p:cNvPr>
          <p:cNvSpPr txBox="1"/>
          <p:nvPr/>
        </p:nvSpPr>
        <p:spPr>
          <a:xfrm>
            <a:off x="55142" y="3778983"/>
            <a:ext cx="3384247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l-GR" sz="2400" i="1" dirty="0">
                <a:latin typeface="Trebuchet MS" panose="020B0603020202020204" pitchFamily="34" charset="0"/>
              </a:rPr>
              <a:t>Ενδογενείς παράγοντες </a:t>
            </a:r>
            <a:endParaRPr lang="el-GR" sz="2400" i="1" dirty="0">
              <a:latin typeface="Trebuchet MS" panose="020B0603020202020204" pitchFamily="34" charset="0"/>
              <a:cs typeface="Arial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5C2C0F8-0EF8-7C8C-1E93-A44DE637FB11}"/>
              </a:ext>
            </a:extLst>
          </p:cNvPr>
          <p:cNvSpPr txBox="1"/>
          <p:nvPr/>
        </p:nvSpPr>
        <p:spPr>
          <a:xfrm>
            <a:off x="55142" y="4217835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Wingdings"/>
              <a:buChar char="Ø"/>
            </a:pPr>
            <a:r>
              <a:rPr lang="el-GR" u="sng" dirty="0">
                <a:solidFill>
                  <a:schemeClr val="accent4">
                    <a:lumMod val="49000"/>
                  </a:schemeClr>
                </a:solidFill>
                <a:latin typeface="Trebuchet MS" panose="020B0603020202020204" pitchFamily="34" charset="0"/>
              </a:rPr>
              <a:t>Ηλικία</a:t>
            </a:r>
            <a:endParaRPr lang="el-GR" u="sng" dirty="0" err="1">
              <a:solidFill>
                <a:schemeClr val="accent4">
                  <a:lumMod val="49000"/>
                </a:schemeClr>
              </a:solidFill>
              <a:latin typeface="Trebuchet MS" panose="020B0603020202020204" pitchFamily="34" charset="0"/>
              <a:cs typeface="Arial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8E6AEDF-0D8D-0F56-47B7-A973CD73FA68}"/>
              </a:ext>
            </a:extLst>
          </p:cNvPr>
          <p:cNvSpPr txBox="1"/>
          <p:nvPr/>
        </p:nvSpPr>
        <p:spPr>
          <a:xfrm>
            <a:off x="127713" y="4713631"/>
            <a:ext cx="7327295" cy="120032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Wingdings"/>
              <a:buChar char="v"/>
            </a:pPr>
            <a:r>
              <a:rPr lang="el-GR" dirty="0"/>
              <a:t> Με την πάροδο του χρόνου , μειώνεται η παραγωγή φυσικών λιπιδίων και </a:t>
            </a:r>
            <a:r>
              <a:rPr lang="el-GR" dirty="0" err="1"/>
              <a:t>υαλουρονικού</a:t>
            </a:r>
            <a:r>
              <a:rPr lang="el-GR" dirty="0"/>
              <a:t> οξέος , καθιστώντας το δέρμα πιο ξηρό</a:t>
            </a:r>
          </a:p>
          <a:p>
            <a:pPr marL="285750" indent="-285750">
              <a:buFont typeface="Wingdings"/>
              <a:buChar char="v"/>
            </a:pPr>
            <a:r>
              <a:rPr lang="el-GR" dirty="0"/>
              <a:t> Η γήρανση επιβραδύνει την ανανέωση των κυττάρων επηρεάζοντας τη διατήρηση της υγρασίας</a:t>
            </a:r>
            <a:endParaRPr lang="el-GR" dirty="0">
              <a:cs typeface="Arial"/>
            </a:endParaRPr>
          </a:p>
        </p:txBody>
      </p:sp>
      <p:pic>
        <p:nvPicPr>
          <p:cNvPr id="9" name="Εικόνα 8" descr="Εικόνα που περιέχει καλλυντικά, βλεφαρίδα, άτομο, δέρμα&#10;&#10;Περιγραφή που δημιουργήθηκε αυτόματα">
            <a:extLst>
              <a:ext uri="{FF2B5EF4-FFF2-40B4-BE49-F238E27FC236}">
                <a16:creationId xmlns:a16="http://schemas.microsoft.com/office/drawing/2014/main" id="{AAF679DC-28E5-1E27-21D9-FB5727351A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0400" y="1181517"/>
            <a:ext cx="4494590" cy="25543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080719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782A6D2C-9F58-DA5C-297C-F24D45A2413F}"/>
              </a:ext>
            </a:extLst>
          </p:cNvPr>
          <p:cNvSpPr txBox="1"/>
          <p:nvPr/>
        </p:nvSpPr>
        <p:spPr>
          <a:xfrm>
            <a:off x="878115" y="321733"/>
            <a:ext cx="10447866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l-GR" sz="2400" b="1" dirty="0">
                <a:cs typeface="Arial"/>
              </a:rPr>
              <a:t>ΠΑΡΑΓΟΝΤΕΣ ΠΟΥ ΕΠΗΡΕΑΖΟΥΝ ΤΗΝ ΕΝΥΔΑΤΩΣΗ ΤΟΥ ΔΕΡΜΑΤΟΣ</a:t>
            </a:r>
            <a:endParaRPr lang="el-GR" sz="24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0F38EE5-EF6B-93C5-A189-35073ABFBFD4}"/>
              </a:ext>
            </a:extLst>
          </p:cNvPr>
          <p:cNvSpPr txBox="1"/>
          <p:nvPr/>
        </p:nvSpPr>
        <p:spPr>
          <a:xfrm>
            <a:off x="-457200" y="767371"/>
            <a:ext cx="7690152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1095375" indent="-285750">
              <a:buFont typeface="Wingdings"/>
              <a:buChar char="Ø"/>
            </a:pPr>
            <a:r>
              <a:rPr lang="el-GR" dirty="0">
                <a:solidFill>
                  <a:schemeClr val="accent4">
                    <a:lumMod val="49000"/>
                  </a:schemeClr>
                </a:solidFill>
              </a:rPr>
              <a:t> </a:t>
            </a:r>
            <a:r>
              <a:rPr lang="el-GR" u="sng" dirty="0">
                <a:solidFill>
                  <a:schemeClr val="accent4">
                    <a:lumMod val="49000"/>
                  </a:schemeClr>
                </a:solidFill>
              </a:rPr>
              <a:t>Υγεία και παθολογικές καταστάσεις</a:t>
            </a:r>
            <a:r>
              <a:rPr lang="el-GR" dirty="0"/>
              <a:t> </a:t>
            </a:r>
            <a:endParaRPr lang="el-GR" dirty="0">
              <a:cs typeface="Arial"/>
            </a:endParaRPr>
          </a:p>
          <a:p>
            <a:pPr marL="685800"/>
            <a:endParaRPr lang="el-GR" dirty="0">
              <a:cs typeface="Arial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5B02D69-230A-4D60-4B95-0B629B72A4E6}"/>
              </a:ext>
            </a:extLst>
          </p:cNvPr>
          <p:cNvSpPr txBox="1"/>
          <p:nvPr/>
        </p:nvSpPr>
        <p:spPr>
          <a:xfrm>
            <a:off x="564354" y="1397675"/>
            <a:ext cx="6287104" cy="203132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el-GR" dirty="0"/>
              <a:t>Παθολογικές καταστάσεις με εμφάνιση ξηρού δέρματος είναι </a:t>
            </a:r>
            <a:r>
              <a:rPr lang="el-GR" dirty="0">
                <a:ea typeface="Calibri"/>
                <a:cs typeface="Calibri"/>
              </a:rPr>
              <a:t>το έκζεμα, η </a:t>
            </a:r>
            <a:r>
              <a:rPr lang="el-GR" dirty="0" err="1">
                <a:ea typeface="Calibri"/>
                <a:cs typeface="Calibri"/>
              </a:rPr>
              <a:t>ατοπική</a:t>
            </a:r>
            <a:r>
              <a:rPr lang="el-GR" dirty="0">
                <a:ea typeface="Calibri"/>
                <a:cs typeface="Calibri"/>
              </a:rPr>
              <a:t> δερματίτιδα, η ψωρίαση , ο υποθυρεοειδισμός, ο σακχαρώδης διαβήτης.</a:t>
            </a:r>
          </a:p>
          <a:p>
            <a:endParaRPr lang="el-GR" dirty="0">
              <a:ea typeface="Calibri"/>
              <a:cs typeface="Calibri"/>
            </a:endParaRPr>
          </a:p>
          <a:p>
            <a:r>
              <a:rPr lang="el-GR" dirty="0">
                <a:ea typeface="Calibri"/>
                <a:cs typeface="Calibri"/>
              </a:rPr>
              <a:t>Στα άτομα αυτά προκαλείται διαταραχή της λειτουργίας του φραγμού κερατίνης και μείωση των υδατανθράκων και των </a:t>
            </a:r>
            <a:r>
              <a:rPr lang="el-GR" dirty="0" err="1">
                <a:ea typeface="Calibri"/>
                <a:cs typeface="Calibri"/>
              </a:rPr>
              <a:t>πρωτεινών</a:t>
            </a:r>
            <a:r>
              <a:rPr lang="el-GR" dirty="0">
                <a:ea typeface="Calibri"/>
                <a:cs typeface="Calibri"/>
              </a:rPr>
              <a:t> που κατακρατούν νερό στην επιδερμίδα.</a:t>
            </a:r>
          </a:p>
        </p:txBody>
      </p:sp>
      <p:pic>
        <p:nvPicPr>
          <p:cNvPr id="15" name="Εικόνα 14" descr="Εικόνα που περιέχει άτομο, δέρμα, βλεφαρίδα, καλλυντικά&#10;&#10;Περιγραφή που δημιουργήθηκε αυτόματα">
            <a:extLst>
              <a:ext uri="{FF2B5EF4-FFF2-40B4-BE49-F238E27FC236}">
                <a16:creationId xmlns:a16="http://schemas.microsoft.com/office/drawing/2014/main" id="{21E9BE00-998C-764A-38A1-C7EE91D9EF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130" y="3914145"/>
            <a:ext cx="4114800" cy="27711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Εικόνα 15" descr="Εικόνα που περιέχει τούρτα γενεθλίων, τέχνη&#10;&#10;Περιγραφή που δημιουργήθηκε αυτόματα">
            <a:extLst>
              <a:ext uri="{FF2B5EF4-FFF2-40B4-BE49-F238E27FC236}">
                <a16:creationId xmlns:a16="http://schemas.microsoft.com/office/drawing/2014/main" id="{B9B99CFA-FD9C-A864-391D-02384B9856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9101" y="2225146"/>
            <a:ext cx="4948465" cy="3447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545002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B892607C-B641-9882-8A9C-2370FF633F75}"/>
              </a:ext>
            </a:extLst>
          </p:cNvPr>
          <p:cNvSpPr txBox="1"/>
          <p:nvPr/>
        </p:nvSpPr>
        <p:spPr>
          <a:xfrm>
            <a:off x="963084" y="286712"/>
            <a:ext cx="10774437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l-GR" sz="2400" b="1" dirty="0"/>
              <a:t>ΠΑΡΑΓΟΝΤΕΣ ΠΟΥ ΕΠΗΡΕΑΖΟΥΝ ΤΗΝ ΕΝΥΔΑΤΩΣΗ ΤΟΥ ΔΕΡΜΑΤΟΣ </a:t>
            </a:r>
            <a:r>
              <a:rPr lang="el-GR" sz="2400" dirty="0">
                <a:cs typeface="Arial"/>
              </a:rPr>
              <a:t>​</a:t>
            </a:r>
            <a:endParaRPr lang="el-GR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7064B08-BF68-4166-5D8C-F68744E93612}"/>
              </a:ext>
            </a:extLst>
          </p:cNvPr>
          <p:cNvSpPr txBox="1"/>
          <p:nvPr/>
        </p:nvSpPr>
        <p:spPr>
          <a:xfrm>
            <a:off x="3647924" y="1059543"/>
            <a:ext cx="5295294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Wingdings"/>
              <a:buChar char="Ø"/>
            </a:pPr>
            <a:r>
              <a:rPr lang="el-GR" u="sng" dirty="0">
                <a:solidFill>
                  <a:schemeClr val="accent4">
                    <a:lumMod val="49000"/>
                  </a:schemeClr>
                </a:solidFill>
              </a:rPr>
              <a:t>Ενυδάτωση του οργανισμού</a:t>
            </a:r>
            <a:endParaRPr lang="el-GR" u="sng" dirty="0">
              <a:solidFill>
                <a:schemeClr val="accent4">
                  <a:lumMod val="49000"/>
                </a:schemeClr>
              </a:solidFill>
              <a:cs typeface="Arial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D8D421D-8ECC-0E16-A77B-14D8EBF0EE12}"/>
              </a:ext>
            </a:extLst>
          </p:cNvPr>
          <p:cNvSpPr txBox="1"/>
          <p:nvPr/>
        </p:nvSpPr>
        <p:spPr>
          <a:xfrm>
            <a:off x="2917373" y="1473591"/>
            <a:ext cx="9274627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buFont typeface="Wingdings"/>
              <a:buChar char="v"/>
            </a:pPr>
            <a:r>
              <a:rPr lang="el-GR" dirty="0">
                <a:ea typeface="Calibri"/>
                <a:cs typeface="Times New Roman"/>
              </a:rPr>
              <a:t> Η ανεπαρκής πρόσληψη νερού επηρεάζει αρνητικά την ενυδάτωση του δέρματος</a:t>
            </a:r>
            <a:r>
              <a:rPr lang="el-GR" dirty="0"/>
              <a:t> </a:t>
            </a:r>
            <a:endParaRPr lang="el-GR" dirty="0">
              <a:cs typeface="Arial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05A92B7-0B3F-D472-109D-53BB421E9114}"/>
              </a:ext>
            </a:extLst>
          </p:cNvPr>
          <p:cNvSpPr txBox="1"/>
          <p:nvPr/>
        </p:nvSpPr>
        <p:spPr>
          <a:xfrm>
            <a:off x="3552371" y="2350923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Wingdings"/>
              <a:buChar char="Ø"/>
            </a:pPr>
            <a:r>
              <a:rPr lang="el-GR" u="sng" dirty="0">
                <a:solidFill>
                  <a:schemeClr val="accent4">
                    <a:lumMod val="49000"/>
                  </a:schemeClr>
                </a:solidFill>
              </a:rPr>
              <a:t>Διατροφή </a:t>
            </a:r>
            <a:endParaRPr lang="el-GR" u="sng" dirty="0">
              <a:solidFill>
                <a:schemeClr val="accent4">
                  <a:lumMod val="49000"/>
                </a:schemeClr>
              </a:solidFill>
              <a:cs typeface="Arial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51C8A26-ED1F-4209-8B6F-8CF913A4CAD0}"/>
              </a:ext>
            </a:extLst>
          </p:cNvPr>
          <p:cNvSpPr txBox="1"/>
          <p:nvPr/>
        </p:nvSpPr>
        <p:spPr>
          <a:xfrm>
            <a:off x="3055258" y="2764971"/>
            <a:ext cx="8198150" cy="65246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Wingdings"/>
              <a:buChar char="v"/>
            </a:pPr>
            <a:r>
              <a:rPr lang="el-GR" dirty="0"/>
              <a:t> Η έλλειψη υγρών , βιταμινών (όπως </a:t>
            </a:r>
            <a:r>
              <a:rPr lang="el-GR" dirty="0">
                <a:solidFill>
                  <a:schemeClr val="accent4">
                    <a:lumMod val="49000"/>
                  </a:schemeClr>
                </a:solidFill>
              </a:rPr>
              <a:t>Α,</a:t>
            </a:r>
            <a:r>
              <a:rPr lang="en-US" dirty="0">
                <a:solidFill>
                  <a:schemeClr val="accent4">
                    <a:lumMod val="49000"/>
                  </a:schemeClr>
                </a:solidFill>
              </a:rPr>
              <a:t>C</a:t>
            </a:r>
            <a:r>
              <a:rPr lang="el-GR" dirty="0">
                <a:solidFill>
                  <a:schemeClr val="accent4">
                    <a:lumMod val="49000"/>
                  </a:schemeClr>
                </a:solidFill>
              </a:rPr>
              <a:t>,</a:t>
            </a:r>
            <a:r>
              <a:rPr lang="en-US" dirty="0">
                <a:solidFill>
                  <a:schemeClr val="accent4">
                    <a:lumMod val="49000"/>
                  </a:schemeClr>
                </a:solidFill>
              </a:rPr>
              <a:t>E</a:t>
            </a:r>
            <a:r>
              <a:rPr lang="en-US" dirty="0"/>
              <a:t>) </a:t>
            </a:r>
            <a:r>
              <a:rPr lang="el-GR" dirty="0"/>
              <a:t>και απαραίτητων λιπαρών οξέων μπορεί να οδηγήσει σε αφυδάτωση του δέρματος</a:t>
            </a:r>
          </a:p>
        </p:txBody>
      </p:sp>
      <p:pic>
        <p:nvPicPr>
          <p:cNvPr id="19" name="Εικόνα 18" descr="Εικόνα που περιέχει φυσικές τροφές, οπωροκηπευτικά, Μήλο, φαγητό διαίτης&#10;&#10;Το περιεχόμενο που δημιουργείται από τεχνητή νοημοσύνη μπορεί να μην είναι σωστό.">
            <a:extLst>
              <a:ext uri="{FF2B5EF4-FFF2-40B4-BE49-F238E27FC236}">
                <a16:creationId xmlns:a16="http://schemas.microsoft.com/office/drawing/2014/main" id="{415283B3-1396-E620-3C10-A81751F284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3084" y="3628280"/>
            <a:ext cx="4478794" cy="27958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Εικόνα 1" descr="Εικόνα που περιέχει ρευστό, νερό, διαφανές υλικό, υγρό&#10;&#10;Το περιεχόμενο που δημιουργείται από τεχνητή νοημοσύνη μπορεί να μην είναι σωστό.">
            <a:extLst>
              <a:ext uri="{FF2B5EF4-FFF2-40B4-BE49-F238E27FC236}">
                <a16:creationId xmlns:a16="http://schemas.microsoft.com/office/drawing/2014/main" id="{A7A49F6C-BA3E-BD82-117D-973B823F7B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7301" y="3697972"/>
            <a:ext cx="4931833" cy="26564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137137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1A8AD5F-DCF2-F71C-E7E2-C2FD428785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846545" y="-270261"/>
            <a:ext cx="8498908" cy="1545456"/>
          </a:xfrm>
        </p:spPr>
        <p:txBody>
          <a:bodyPr/>
          <a:lstStyle/>
          <a:p>
            <a:r>
              <a:rPr lang="en-US" sz="2400" dirty="0">
                <a:cs typeface="Arial"/>
              </a:rPr>
              <a:t>ΚΑΛΛΥΝΤΙΚΆ ΠΡΟΙΟΝΤΆ ΚΑΙ ΕΝΥΔΆΤΩΣΗ</a:t>
            </a:r>
            <a:endParaRPr lang="en-US" sz="24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497B9C4-B50C-8B85-4CC0-E40B9BCF4869}"/>
              </a:ext>
            </a:extLst>
          </p:cNvPr>
          <p:cNvSpPr txBox="1"/>
          <p:nvPr/>
        </p:nvSpPr>
        <p:spPr>
          <a:xfrm>
            <a:off x="4985657" y="1214098"/>
            <a:ext cx="6746723" cy="66921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l-GR" sz="2000" dirty="0">
                <a:ea typeface="Calibri"/>
                <a:cs typeface="Times New Roman"/>
              </a:rPr>
              <a:t>Αύξηση της περιεκτικότητας του δέρματος σε νερό</a:t>
            </a:r>
            <a:r>
              <a:rPr lang="el-GR" sz="3600" dirty="0"/>
              <a:t> </a:t>
            </a:r>
            <a:endParaRPr lang="el-GR" sz="3600" dirty="0">
              <a:cs typeface="Arial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9AEE607-1F44-8CCF-1B8C-00FE172C6AF5}"/>
              </a:ext>
            </a:extLst>
          </p:cNvPr>
          <p:cNvSpPr txBox="1"/>
          <p:nvPr/>
        </p:nvSpPr>
        <p:spPr>
          <a:xfrm>
            <a:off x="345924" y="1011162"/>
            <a:ext cx="4436533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buAutoNum type="arabicPeriod"/>
            </a:pPr>
            <a:r>
              <a:rPr lang="el-GR" b="1" i="1" u="sng" dirty="0">
                <a:solidFill>
                  <a:schemeClr val="accent5">
                    <a:lumMod val="49000"/>
                  </a:schemeClr>
                </a:solidFill>
              </a:rPr>
              <a:t>Καθημερινή φροντίδα </a:t>
            </a:r>
            <a:endParaRPr lang="el-GR" b="1" i="1" u="sng" dirty="0">
              <a:solidFill>
                <a:schemeClr val="accent5">
                  <a:lumMod val="49000"/>
                </a:schemeClr>
              </a:solidFill>
              <a:cs typeface="Arial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4FFC0BC-9CDB-C92B-BF52-3FEB48A4EB9D}"/>
              </a:ext>
            </a:extLst>
          </p:cNvPr>
          <p:cNvSpPr txBox="1"/>
          <p:nvPr/>
        </p:nvSpPr>
        <p:spPr>
          <a:xfrm>
            <a:off x="4985657" y="1758700"/>
            <a:ext cx="6516913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l-GR" sz="2000" dirty="0">
                <a:ea typeface="Calibri"/>
                <a:cs typeface="Times New Roman"/>
              </a:rPr>
              <a:t>Βελτίωση της εμφάνισης σε ξηρό ή </a:t>
            </a:r>
            <a:r>
              <a:rPr lang="el-GR" sz="2000" dirty="0" err="1">
                <a:ea typeface="Calibri"/>
                <a:cs typeface="Times New Roman"/>
              </a:rPr>
              <a:t>γηρασμένο</a:t>
            </a:r>
            <a:r>
              <a:rPr lang="el-GR" sz="2000" dirty="0">
                <a:ea typeface="Calibri"/>
                <a:cs typeface="Times New Roman"/>
              </a:rPr>
              <a:t> δέρμα</a:t>
            </a:r>
            <a:endParaRPr lang="el-GR" sz="2000" dirty="0">
              <a:cs typeface="Arial"/>
            </a:endParaRPr>
          </a:p>
        </p:txBody>
      </p:sp>
      <p:graphicFrame>
        <p:nvGraphicFramePr>
          <p:cNvPr id="20" name="Diagram 19">
            <a:extLst>
              <a:ext uri="{FF2B5EF4-FFF2-40B4-BE49-F238E27FC236}">
                <a16:creationId xmlns:a16="http://schemas.microsoft.com/office/drawing/2014/main" id="{75A03780-E403-13BE-B010-9CE351C9FB7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7644707"/>
              </p:ext>
            </p:extLst>
          </p:nvPr>
        </p:nvGraphicFramePr>
        <p:xfrm>
          <a:off x="345923" y="1557113"/>
          <a:ext cx="3287486" cy="6016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9" name="Diagram 18">
            <a:extLst>
              <a:ext uri="{FF2B5EF4-FFF2-40B4-BE49-F238E27FC236}">
                <a16:creationId xmlns:a16="http://schemas.microsoft.com/office/drawing/2014/main" id="{7D7178B8-571B-446E-A750-543BC26BB85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79359830"/>
              </p:ext>
            </p:extLst>
          </p:nvPr>
        </p:nvGraphicFramePr>
        <p:xfrm>
          <a:off x="354485" y="2282324"/>
          <a:ext cx="3253618" cy="6016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30321AB9-555C-B781-D4F2-040D05129522}"/>
              </a:ext>
            </a:extLst>
          </p:cNvPr>
          <p:cNvSpPr txBox="1"/>
          <p:nvPr/>
        </p:nvSpPr>
        <p:spPr>
          <a:xfrm>
            <a:off x="4870580" y="2223995"/>
            <a:ext cx="6625770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l-GR" sz="1100" dirty="0">
                <a:ea typeface="Calibri"/>
                <a:cs typeface="Times New Roman"/>
              </a:rPr>
              <a:t> </a:t>
            </a:r>
            <a:r>
              <a:rPr lang="el-GR" sz="2000" dirty="0">
                <a:ea typeface="Calibri"/>
                <a:cs typeface="Times New Roman"/>
              </a:rPr>
              <a:t> Αποφυγή αφυδάτωσης από την υπεριώδη ακτινοβολία</a:t>
            </a:r>
            <a:r>
              <a:rPr lang="el-GR" sz="3200" dirty="0"/>
              <a:t> </a:t>
            </a:r>
            <a:endParaRPr lang="el-GR" sz="3200" dirty="0">
              <a:cs typeface="Arial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F9762E3-3933-53A9-11B3-6C8E07B1BDD2}"/>
              </a:ext>
            </a:extLst>
          </p:cNvPr>
          <p:cNvSpPr txBox="1"/>
          <p:nvPr/>
        </p:nvSpPr>
        <p:spPr>
          <a:xfrm>
            <a:off x="382209" y="3647924"/>
            <a:ext cx="2948819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l-GR" b="1" i="1" u="sng" dirty="0">
                <a:solidFill>
                  <a:schemeClr val="accent5">
                    <a:lumMod val="49000"/>
                  </a:schemeClr>
                </a:solidFill>
              </a:rPr>
              <a:t>2. Εσωτερική Ενυδάτωση </a:t>
            </a:r>
            <a:endParaRPr lang="el-GR" b="1" i="1" u="sng">
              <a:solidFill>
                <a:schemeClr val="accent5">
                  <a:lumMod val="49000"/>
                </a:schemeClr>
              </a:solidFill>
              <a:cs typeface="Arial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F9EAF6D-2C9B-934F-3C6C-665B67A1D7C3}"/>
              </a:ext>
            </a:extLst>
          </p:cNvPr>
          <p:cNvSpPr txBox="1"/>
          <p:nvPr/>
        </p:nvSpPr>
        <p:spPr>
          <a:xfrm>
            <a:off x="382209" y="4216401"/>
            <a:ext cx="5017105" cy="36814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l-GR" dirty="0"/>
              <a:t>Κατανάλωση νερού και Υγιεινής Διατροφής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24FF2C1-A214-3838-B845-3736362FB2C9}"/>
              </a:ext>
            </a:extLst>
          </p:cNvPr>
          <p:cNvSpPr txBox="1"/>
          <p:nvPr/>
        </p:nvSpPr>
        <p:spPr>
          <a:xfrm>
            <a:off x="382210" y="4579257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l-GR" dirty="0">
                <a:ea typeface="Calibri"/>
                <a:cs typeface="Times New Roman"/>
              </a:rPr>
              <a:t> Άσκηση </a:t>
            </a:r>
            <a:endParaRPr lang="el-GR" dirty="0">
              <a:cs typeface="Arial"/>
            </a:endParaRPr>
          </a:p>
        </p:txBody>
      </p:sp>
      <p:graphicFrame>
        <p:nvGraphicFramePr>
          <p:cNvPr id="18" name="Diagram 17">
            <a:extLst>
              <a:ext uri="{FF2B5EF4-FFF2-40B4-BE49-F238E27FC236}">
                <a16:creationId xmlns:a16="http://schemas.microsoft.com/office/drawing/2014/main" id="{896C2F9B-4700-746C-94E9-28B33F176C9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69771321"/>
              </p:ext>
            </p:extLst>
          </p:nvPr>
        </p:nvGraphicFramePr>
        <p:xfrm>
          <a:off x="382209" y="2992893"/>
          <a:ext cx="3217332" cy="5087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0AD31630-030B-90DF-5683-28C347EBE531}"/>
              </a:ext>
            </a:extLst>
          </p:cNvPr>
          <p:cNvSpPr txBox="1"/>
          <p:nvPr/>
        </p:nvSpPr>
        <p:spPr>
          <a:xfrm>
            <a:off x="4988767" y="2966243"/>
            <a:ext cx="6168569" cy="70788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l-GR" sz="2000" dirty="0">
                <a:ea typeface="Calibri"/>
                <a:cs typeface="Times New Roman"/>
              </a:rPr>
              <a:t>Απομάκρυνση νεκρών κυττάρων για καλύτερη απορρόφηση των ενυδατικών </a:t>
            </a:r>
            <a:r>
              <a:rPr lang="el-GR" sz="2000" dirty="0" err="1">
                <a:ea typeface="Calibri"/>
                <a:cs typeface="Times New Roman"/>
              </a:rPr>
              <a:t>προιόντων</a:t>
            </a:r>
            <a:endParaRPr lang="el-GR" sz="2000" dirty="0">
              <a:cs typeface="Arial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E4A4C11-60DA-0DF0-E482-71AD2C18F3F3}"/>
              </a:ext>
            </a:extLst>
          </p:cNvPr>
          <p:cNvSpPr txBox="1"/>
          <p:nvPr/>
        </p:nvSpPr>
        <p:spPr>
          <a:xfrm>
            <a:off x="273352" y="5077179"/>
            <a:ext cx="3662438" cy="36814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l-GR" b="1" i="1" u="sng" dirty="0">
                <a:solidFill>
                  <a:schemeClr val="accent5">
                    <a:lumMod val="49000"/>
                  </a:schemeClr>
                </a:solidFill>
              </a:rPr>
              <a:t>3. </a:t>
            </a:r>
            <a:r>
              <a:rPr lang="el-GR" b="1" i="1" u="sng" dirty="0" err="1">
                <a:solidFill>
                  <a:schemeClr val="accent5">
                    <a:lumMod val="49000"/>
                  </a:schemeClr>
                </a:solidFill>
              </a:rPr>
              <a:t>Εξειδικνευμένες</a:t>
            </a:r>
            <a:r>
              <a:rPr lang="el-GR" b="1" i="1" u="sng" dirty="0">
                <a:solidFill>
                  <a:schemeClr val="accent5">
                    <a:lumMod val="49000"/>
                  </a:schemeClr>
                </a:solidFill>
              </a:rPr>
              <a:t> Θεραπείες </a:t>
            </a:r>
            <a:endParaRPr lang="el-GR" b="1" i="1" u="sng" dirty="0">
              <a:solidFill>
                <a:schemeClr val="accent5">
                  <a:lumMod val="49000"/>
                </a:schemeClr>
              </a:solidFill>
              <a:cs typeface="Arial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B3BB662-CA73-F800-A733-4BFF09065964}"/>
              </a:ext>
            </a:extLst>
          </p:cNvPr>
          <p:cNvSpPr txBox="1"/>
          <p:nvPr/>
        </p:nvSpPr>
        <p:spPr>
          <a:xfrm>
            <a:off x="387436" y="5470814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l-GR" dirty="0"/>
              <a:t>Μάσκες ενυδάτωσης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668A226-D564-1D3B-37B0-150BB853D2CE}"/>
              </a:ext>
            </a:extLst>
          </p:cNvPr>
          <p:cNvSpPr txBox="1"/>
          <p:nvPr/>
        </p:nvSpPr>
        <p:spPr>
          <a:xfrm>
            <a:off x="380934" y="5820117"/>
            <a:ext cx="4191066" cy="65842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l-GR" dirty="0"/>
              <a:t>Θεραπείες σε κλινικές αισθητικής για βαθύτερη ενυδάτωση</a:t>
            </a:r>
          </a:p>
        </p:txBody>
      </p:sp>
      <p:pic>
        <p:nvPicPr>
          <p:cNvPr id="17" name="Εικόνα 16" descr="Εικόνα που περιέχει είδη ατομικής περιποίησης, πιατικά, γαλακτοκομικά, καλλυντικά&#10;&#10;Το περιεχόμενο που δημιουργείται από τεχνητή νοημοσύνη μπορεί να μην είναι σωστό.">
            <a:extLst>
              <a:ext uri="{FF2B5EF4-FFF2-40B4-BE49-F238E27FC236}">
                <a16:creationId xmlns:a16="http://schemas.microsoft.com/office/drawing/2014/main" id="{384056CB-08BF-683C-C9BB-DA0ED2C9F48D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7772400" y="3795162"/>
            <a:ext cx="4267200" cy="29008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1" name="Arrow: Right 20">
            <a:extLst>
              <a:ext uri="{FF2B5EF4-FFF2-40B4-BE49-F238E27FC236}">
                <a16:creationId xmlns:a16="http://schemas.microsoft.com/office/drawing/2014/main" id="{38D85DE6-847C-AC00-A504-7A25D0D2EF01}"/>
              </a:ext>
            </a:extLst>
          </p:cNvPr>
          <p:cNvSpPr/>
          <p:nvPr/>
        </p:nvSpPr>
        <p:spPr>
          <a:xfrm>
            <a:off x="3750137" y="1627272"/>
            <a:ext cx="978408" cy="484632"/>
          </a:xfrm>
          <a:prstGeom prst="rightArrow">
            <a:avLst/>
          </a:prstGeom>
          <a:solidFill>
            <a:srgbClr val="0028D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4D2DAED2-637C-A8DB-E422-64A49757FC50}"/>
              </a:ext>
            </a:extLst>
          </p:cNvPr>
          <p:cNvSpPr/>
          <p:nvPr/>
        </p:nvSpPr>
        <p:spPr>
          <a:xfrm>
            <a:off x="3750137" y="2346847"/>
            <a:ext cx="978408" cy="484632"/>
          </a:xfrm>
          <a:prstGeom prst="rightArrow">
            <a:avLst/>
          </a:prstGeom>
          <a:solidFill>
            <a:srgbClr val="0028D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90F04490-869B-EC8E-13BD-ADCD019D06B6}"/>
              </a:ext>
            </a:extLst>
          </p:cNvPr>
          <p:cNvSpPr/>
          <p:nvPr/>
        </p:nvSpPr>
        <p:spPr>
          <a:xfrm>
            <a:off x="3750137" y="3030991"/>
            <a:ext cx="978408" cy="484632"/>
          </a:xfrm>
          <a:prstGeom prst="rightArrow">
            <a:avLst/>
          </a:prstGeom>
          <a:solidFill>
            <a:srgbClr val="0028D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877186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DF3D98-3C30-4CFC-8643-C81E829C8C2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75944" y="2235200"/>
            <a:ext cx="10040112" cy="2387600"/>
          </a:xfrm>
        </p:spPr>
        <p:txBody>
          <a:bodyPr anchor="t">
            <a:noAutofit/>
          </a:bodyPr>
          <a:lstStyle/>
          <a:p>
            <a:pPr algn="ctr"/>
            <a:r>
              <a:rPr lang="el-GR" sz="6000" dirty="0"/>
              <a:t>Σας </a:t>
            </a:r>
            <a:r>
              <a:rPr lang="en-US" sz="6000" dirty="0"/>
              <a:t>E</a:t>
            </a:r>
            <a:r>
              <a:rPr lang="el-GR" sz="6000" dirty="0" err="1"/>
              <a:t>υχαριστουμε</a:t>
            </a:r>
            <a:r>
              <a:rPr lang="el-GR" sz="6000" dirty="0"/>
              <a:t> για την </a:t>
            </a:r>
            <a:r>
              <a:rPr lang="el-GR" sz="6000" dirty="0" err="1"/>
              <a:t>προσοχη</a:t>
            </a:r>
            <a:r>
              <a:rPr lang="el-GR" sz="6000" dirty="0"/>
              <a:t> σας </a:t>
            </a:r>
            <a:r>
              <a:rPr lang="el-GR" dirty="0"/>
              <a:t>! </a:t>
            </a:r>
            <a:endParaRPr lang="en-US" sz="9600" spc="300" dirty="0">
              <a:ln w="28575">
                <a:solidFill>
                  <a:schemeClr val="tx1"/>
                </a:solidFill>
              </a:ln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6277310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CCE701-B135-932E-DB7F-21F600CA2C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7913" y="280289"/>
            <a:ext cx="10040112" cy="2387600"/>
          </a:xfrm>
        </p:spPr>
        <p:txBody>
          <a:bodyPr/>
          <a:lstStyle/>
          <a:p>
            <a:pPr algn="ctr"/>
            <a:r>
              <a:rPr lang="el-GR" sz="4000" dirty="0">
                <a:latin typeface="+mn-lt"/>
              </a:rPr>
              <a:t>ΒΙΒΛΙΟΓΡΑΦΙΑ</a:t>
            </a:r>
            <a:endParaRPr lang="en-US" sz="4000" dirty="0">
              <a:latin typeface="+mn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5D31D7F-9A87-4E7F-70B5-5E52D803095A}"/>
              </a:ext>
            </a:extLst>
          </p:cNvPr>
          <p:cNvSpPr txBox="1"/>
          <p:nvPr/>
        </p:nvSpPr>
        <p:spPr>
          <a:xfrm>
            <a:off x="173277" y="889314"/>
            <a:ext cx="10947746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600" b="1" dirty="0"/>
              <a:t>Bioactive Compounds for Skin Health</a:t>
            </a:r>
            <a:r>
              <a:rPr lang="en-US" sz="1600" dirty="0"/>
              <a:t>: A Review</a:t>
            </a:r>
            <a:r>
              <a:rPr lang="el-GR" sz="1600" dirty="0"/>
              <a:t> </a:t>
            </a:r>
            <a:r>
              <a:rPr lang="en-US" sz="1600" dirty="0">
                <a:hlinkClick r:id="rId2"/>
              </a:rPr>
              <a:t>https://pmc.ncbi.nlm.nih.gov/articles/PMC7827176/</a:t>
            </a:r>
            <a:r>
              <a:rPr lang="en-US" sz="1600" dirty="0"/>
              <a:t> </a:t>
            </a:r>
            <a:r>
              <a:rPr lang="pl-PL" sz="1600" dirty="0"/>
              <a:t>Monika Michalak 1,*, Monika Pierzak 2, Beata Kręcisz 1, Edyta Suliga 2 , 2021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EDF0E09-3D50-869B-5E86-C3508424E383}"/>
              </a:ext>
            </a:extLst>
          </p:cNvPr>
          <p:cNvSpPr txBox="1"/>
          <p:nvPr/>
        </p:nvSpPr>
        <p:spPr>
          <a:xfrm>
            <a:off x="-501850" y="1535645"/>
            <a:ext cx="12659638" cy="83099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971550" indent="-285750">
              <a:buFont typeface="Wingdings" panose="05000000000000000000" pitchFamily="2" charset="2"/>
              <a:buChar char="§"/>
            </a:pPr>
            <a:r>
              <a:rPr lang="en-US" sz="1600" b="1" dirty="0"/>
              <a:t>Review of Advances in the Measurement of Skin Hydration Based on Sensing of Optical and Electrical Tissue Properties </a:t>
            </a:r>
            <a:r>
              <a:rPr lang="en-US" sz="1600" dirty="0">
                <a:hlinkClick r:id="rId3"/>
              </a:rPr>
              <a:t>https://pmc.ncbi.nlm.nih.gov/articles/PMC9571519/</a:t>
            </a:r>
            <a:r>
              <a:rPr lang="en-US" sz="1600" dirty="0"/>
              <a:t> </a:t>
            </a:r>
            <a:r>
              <a:rPr lang="el-GR" sz="1600" dirty="0"/>
              <a:t> </a:t>
            </a:r>
            <a:r>
              <a:rPr lang="en-US" sz="1600" dirty="0"/>
              <a:t>Iman M Gidado 1,*, Meha Qassem 1, Iasonas F Triantis 1, </a:t>
            </a:r>
            <a:r>
              <a:rPr lang="en-US" sz="1600" dirty="0" err="1"/>
              <a:t>Panicos</a:t>
            </a:r>
            <a:r>
              <a:rPr lang="en-US" sz="1600" dirty="0"/>
              <a:t> A Kyriacou 1 Editors: Cheng Cheng1, Kun Yin1, Qinqin Hu1, Rui Wang1 ,2021 Sep</a:t>
            </a:r>
            <a:endParaRPr lang="en-US" sz="1600" dirty="0">
              <a:cs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9649137-F8CD-1699-D08E-B018F095B03C}"/>
              </a:ext>
            </a:extLst>
          </p:cNvPr>
          <p:cNvSpPr txBox="1"/>
          <p:nvPr/>
        </p:nvSpPr>
        <p:spPr>
          <a:xfrm>
            <a:off x="163392" y="2458975"/>
            <a:ext cx="11824569" cy="83099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600" b="1" dirty="0"/>
              <a:t>Physiological, Pathological, and Circadian Factors Impacting Skin Hydration </a:t>
            </a:r>
            <a:r>
              <a:rPr lang="en-US" sz="1600" dirty="0">
                <a:hlinkClick r:id="rId4"/>
              </a:rPr>
              <a:t>https://pmc.ncbi.nlm.nih.gov/articles/PMC9440333/</a:t>
            </a:r>
            <a:r>
              <a:rPr lang="en-US" sz="1600" dirty="0"/>
              <a:t> </a:t>
            </a:r>
            <a:r>
              <a:rPr lang="el-GR" sz="1600" dirty="0"/>
              <a:t> </a:t>
            </a:r>
            <a:r>
              <a:rPr lang="en-US" sz="1600" dirty="0"/>
              <a:t>Jose V </a:t>
            </a:r>
            <a:r>
              <a:rPr lang="en-US" sz="1600" dirty="0" err="1"/>
              <a:t>Camilion</a:t>
            </a:r>
            <a:r>
              <a:rPr lang="en-US" sz="1600" dirty="0"/>
              <a:t> 1, Siya Khanna 2, Sheela </a:t>
            </a:r>
            <a:r>
              <a:rPr lang="en-US" sz="1600" dirty="0" err="1"/>
              <a:t>Anasseri</a:t>
            </a:r>
            <a:r>
              <a:rPr lang="en-US" sz="1600" dirty="0"/>
              <a:t> 2, Coral Laney 1, Harvey N </a:t>
            </a:r>
            <a:r>
              <a:rPr lang="en-US" sz="1600" dirty="0" err="1"/>
              <a:t>Mayrovitz</a:t>
            </a:r>
            <a:r>
              <a:rPr lang="en-US" sz="1600" dirty="0"/>
              <a:t> 3</a:t>
            </a:r>
            <a:endParaRPr lang="en-US" sz="1600" dirty="0">
              <a:ea typeface="Segoe UI Symbol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857D187-19C9-AC34-75C6-D79F59A72E02}"/>
              </a:ext>
            </a:extLst>
          </p:cNvPr>
          <p:cNvSpPr txBox="1"/>
          <p:nvPr/>
        </p:nvSpPr>
        <p:spPr>
          <a:xfrm>
            <a:off x="158174" y="3449216"/>
            <a:ext cx="11835007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600" b="1" dirty="0"/>
              <a:t>Moisturizers: What They Are and a Practical Approach to Product Selection </a:t>
            </a:r>
            <a:r>
              <a:rPr lang="en-US" sz="1600" dirty="0"/>
              <a:t>Jun 1, 2005</a:t>
            </a:r>
            <a:r>
              <a:rPr lang="el-GR" sz="1600" dirty="0"/>
              <a:t> </a:t>
            </a:r>
            <a:r>
              <a:rPr lang="en-US" sz="1600" dirty="0">
                <a:hlinkClick r:id="rId5"/>
              </a:rPr>
              <a:t>https://www.skintherapyletter.com/eczema/moisturizers-selection/</a:t>
            </a:r>
            <a:r>
              <a:rPr lang="el-GR" sz="1600" dirty="0"/>
              <a:t> </a:t>
            </a:r>
            <a:endParaRPr lang="en-US" sz="16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E80F1CB-B7F6-3D5E-A1BA-F532066979B3}"/>
              </a:ext>
            </a:extLst>
          </p:cNvPr>
          <p:cNvSpPr txBox="1"/>
          <p:nvPr/>
        </p:nvSpPr>
        <p:spPr>
          <a:xfrm>
            <a:off x="158174" y="4206356"/>
            <a:ext cx="11983296" cy="280076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600" b="1" dirty="0"/>
              <a:t>Moisturizing Different Racial Skin Types</a:t>
            </a:r>
            <a:r>
              <a:rPr lang="el-GR" sz="1600" b="1" dirty="0">
                <a:hlinkClick r:id="rId6"/>
              </a:rPr>
              <a:t> </a:t>
            </a:r>
            <a:r>
              <a:rPr lang="el-GR" sz="1600" dirty="0">
                <a:hlinkClick r:id="rId6"/>
              </a:rPr>
              <a:t>https://pmc.ncbi.nlm.nih.gov/articles/PMC4086530/</a:t>
            </a:r>
            <a:r>
              <a:rPr lang="el-GR" sz="1600" dirty="0"/>
              <a:t> </a:t>
            </a:r>
            <a:br>
              <a:rPr lang="el-GR" sz="1600" dirty="0"/>
            </a:br>
            <a:r>
              <a:rPr lang="en-US" sz="1600" dirty="0"/>
              <a:t> </a:t>
            </a:r>
            <a:r>
              <a:rPr lang="en-US" sz="1600" dirty="0">
                <a:ea typeface="Calibri"/>
                <a:cs typeface="Calibri"/>
                <a:hlinkClick r:id="rId7"/>
              </a:rPr>
              <a:t>Derrick C Wan</a:t>
            </a:r>
            <a:r>
              <a:rPr lang="en-US" sz="1600" dirty="0">
                <a:ea typeface="Calibri"/>
                <a:cs typeface="Times New Roman"/>
              </a:rPr>
              <a:t> , </a:t>
            </a:r>
            <a:r>
              <a:rPr lang="en-US" sz="1600" dirty="0">
                <a:ea typeface="Calibri"/>
                <a:cs typeface="Calibri"/>
                <a:hlinkClick r:id="rId8"/>
              </a:rPr>
              <a:t>Victor W Wong</a:t>
            </a:r>
            <a:r>
              <a:rPr lang="en-US" sz="1600" dirty="0">
                <a:ea typeface="Calibri"/>
                <a:cs typeface="Times New Roman"/>
              </a:rPr>
              <a:t> , </a:t>
            </a:r>
            <a:r>
              <a:rPr lang="en-US" sz="1600" dirty="0">
                <a:ea typeface="Calibri"/>
                <a:cs typeface="Calibri"/>
                <a:hlinkClick r:id="rId9"/>
              </a:rPr>
              <a:t>Michael T </a:t>
            </a:r>
            <a:r>
              <a:rPr lang="en-US" sz="1600" dirty="0" err="1">
                <a:ea typeface="Calibri"/>
                <a:cs typeface="Calibri"/>
                <a:hlinkClick r:id="rId9"/>
              </a:rPr>
              <a:t>Longaker</a:t>
            </a:r>
            <a:r>
              <a:rPr lang="en-US" sz="1600" dirty="0">
                <a:ea typeface="Calibri"/>
                <a:cs typeface="Times New Roman"/>
              </a:rPr>
              <a:t> , </a:t>
            </a:r>
            <a:r>
              <a:rPr lang="en-US" sz="1600" dirty="0">
                <a:ea typeface="Calibri"/>
                <a:cs typeface="Calibri"/>
                <a:hlinkClick r:id="rId10"/>
              </a:rPr>
              <a:t>George P Yang</a:t>
            </a:r>
            <a:r>
              <a:rPr lang="en-US" sz="1600" dirty="0">
                <a:ea typeface="Calibri"/>
                <a:cs typeface="Times New Roman"/>
              </a:rPr>
              <a:t> , </a:t>
            </a:r>
            <a:r>
              <a:rPr lang="en-US" sz="1600" dirty="0">
                <a:ea typeface="Calibri"/>
                <a:cs typeface="Calibri"/>
                <a:hlinkClick r:id="rId11"/>
              </a:rPr>
              <a:t>Fu-Chan Wei</a:t>
            </a:r>
            <a:r>
              <a:rPr lang="el-GR" sz="1600" dirty="0"/>
              <a:t>,</a:t>
            </a:r>
            <a:r>
              <a:rPr lang="en-US" sz="1600" dirty="0"/>
              <a:t> </a:t>
            </a:r>
            <a:r>
              <a:rPr lang="el-GR" sz="1600" dirty="0"/>
              <a:t>2021</a:t>
            </a:r>
          </a:p>
          <a:p>
            <a:pPr algn="l"/>
            <a:endParaRPr lang="el-GR" sz="1600" i="0" dirty="0">
              <a:solidFill>
                <a:srgbClr val="212121"/>
              </a:solidFill>
              <a:effectLst/>
            </a:endParaRPr>
          </a:p>
          <a:p>
            <a:pPr marL="285750" indent="-285750" algn="l">
              <a:buFont typeface="Wingdings" panose="05000000000000000000" pitchFamily="2" charset="2"/>
              <a:buChar char="§"/>
            </a:pPr>
            <a:r>
              <a:rPr lang="en-US" sz="1600" b="1" i="0" dirty="0">
                <a:solidFill>
                  <a:srgbClr val="212121"/>
                </a:solidFill>
                <a:effectLst/>
              </a:rPr>
              <a:t>Skin Hydration Assessment through Modern Non-Invasive Bioengineering Technologies </a:t>
            </a:r>
          </a:p>
          <a:p>
            <a:pPr algn="l"/>
            <a:r>
              <a:rPr lang="en-US" sz="1600" i="0" strike="noStrike" dirty="0">
                <a:effectLst/>
                <a:hlinkClick r:id="rId1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Maria-Magdalena Constantin</a:t>
            </a:r>
            <a:r>
              <a:rPr lang="en-US" sz="1600" i="0" strike="noStrike" dirty="0">
                <a:effectLst/>
              </a:rPr>
              <a:t>, 2021</a:t>
            </a:r>
            <a:r>
              <a:rPr lang="el-GR" sz="1600" i="0" strike="noStrike" dirty="0">
                <a:effectLst/>
              </a:rPr>
              <a:t> </a:t>
            </a:r>
            <a:r>
              <a:rPr lang="en-US" sz="1600" i="0" u="none" strike="noStrike" dirty="0">
                <a:solidFill>
                  <a:srgbClr val="0071BC"/>
                </a:solidFill>
                <a:effectLst/>
                <a:hlinkClick r:id="rId13"/>
              </a:rPr>
              <a:t>https://pubmed.ncbi.nlm.nih.gov/25553123/</a:t>
            </a:r>
            <a:endParaRPr lang="en-US" sz="1600" dirty="0">
              <a:solidFill>
                <a:srgbClr val="0071BC"/>
              </a:solidFill>
            </a:endParaRPr>
          </a:p>
          <a:p>
            <a:pPr algn="l"/>
            <a:endParaRPr lang="en-US" sz="1600" i="0" u="none" strike="noStrike" dirty="0">
              <a:solidFill>
                <a:srgbClr val="0071BC"/>
              </a:solidFill>
              <a:effectLst/>
            </a:endParaRPr>
          </a:p>
          <a:p>
            <a:pPr marL="285750" indent="-285750" algn="l">
              <a:buFont typeface="Wingdings" panose="05000000000000000000" pitchFamily="2" charset="2"/>
              <a:buChar char="§"/>
            </a:pPr>
            <a:r>
              <a:rPr lang="en-US" sz="1600" b="1" i="0" dirty="0">
                <a:solidFill>
                  <a:srgbClr val="222222"/>
                </a:solidFill>
                <a:effectLst/>
                <a:latin typeface="Helvetica Neue"/>
              </a:rPr>
              <a:t>A Review of Moisturizers; History, Preparation, Characterization and Applications</a:t>
            </a:r>
            <a:r>
              <a:rPr lang="en-US" sz="1600" dirty="0">
                <a:solidFill>
                  <a:srgbClr val="222222"/>
                </a:solidFill>
                <a:latin typeface="Helvetica Neue"/>
              </a:rPr>
              <a:t> </a:t>
            </a:r>
            <a:r>
              <a:rPr lang="en-US" sz="1600" b="0" i="0" dirty="0" err="1">
                <a:solidFill>
                  <a:srgbClr val="222222"/>
                </a:solidFill>
                <a:effectLst/>
                <a:latin typeface="Helvetica Neue"/>
              </a:rPr>
              <a:t>Mawazi</a:t>
            </a:r>
            <a:r>
              <a:rPr lang="en-US" sz="1600" b="0" i="0" dirty="0">
                <a:solidFill>
                  <a:srgbClr val="222222"/>
                </a:solidFill>
                <a:effectLst/>
                <a:latin typeface="Helvetica Neue"/>
              </a:rPr>
              <a:t> SM, Ann J, Othman N, Khan J, </a:t>
            </a:r>
            <a:r>
              <a:rPr lang="en-US" sz="1600" b="0" i="0" dirty="0" err="1">
                <a:solidFill>
                  <a:srgbClr val="222222"/>
                </a:solidFill>
                <a:effectLst/>
                <a:latin typeface="Helvetica Neue"/>
              </a:rPr>
              <a:t>Alolayan</a:t>
            </a:r>
            <a:r>
              <a:rPr lang="en-US" sz="1600" b="0" i="0" dirty="0">
                <a:solidFill>
                  <a:srgbClr val="222222"/>
                </a:solidFill>
                <a:effectLst/>
                <a:latin typeface="Helvetica Neue"/>
              </a:rPr>
              <a:t> SO, Al </a:t>
            </a:r>
            <a:r>
              <a:rPr lang="en-US" sz="1600" b="0" i="0" dirty="0" err="1">
                <a:solidFill>
                  <a:srgbClr val="222222"/>
                </a:solidFill>
                <a:effectLst/>
                <a:latin typeface="Helvetica Neue"/>
              </a:rPr>
              <a:t>thagfan</a:t>
            </a:r>
            <a:r>
              <a:rPr lang="en-US" sz="1600" b="0" i="0" dirty="0">
                <a:solidFill>
                  <a:srgbClr val="222222"/>
                </a:solidFill>
                <a:effectLst/>
                <a:latin typeface="Helvetica Neue"/>
              </a:rPr>
              <a:t> SS, </a:t>
            </a:r>
            <a:r>
              <a:rPr lang="en-US" sz="1600" b="0" i="0" dirty="0" err="1">
                <a:solidFill>
                  <a:srgbClr val="222222"/>
                </a:solidFill>
                <a:effectLst/>
                <a:latin typeface="Helvetica Neue"/>
              </a:rPr>
              <a:t>Kaleemullah</a:t>
            </a:r>
            <a:r>
              <a:rPr lang="en-US" sz="1600" b="0" i="0" dirty="0">
                <a:solidFill>
                  <a:srgbClr val="222222"/>
                </a:solidFill>
                <a:effectLst/>
                <a:latin typeface="Helvetica Neue"/>
              </a:rPr>
              <a:t> M. </a:t>
            </a:r>
            <a:r>
              <a:rPr lang="en-US" sz="1600" b="0" i="1" dirty="0">
                <a:solidFill>
                  <a:srgbClr val="222222"/>
                </a:solidFill>
                <a:effectLst/>
                <a:latin typeface="Helvetica Neue"/>
              </a:rPr>
              <a:t>Cosmetics</a:t>
            </a:r>
            <a:r>
              <a:rPr lang="en-US" sz="1600" b="0" i="0" dirty="0">
                <a:solidFill>
                  <a:srgbClr val="222222"/>
                </a:solidFill>
                <a:effectLst/>
                <a:latin typeface="Helvetica Neue"/>
              </a:rPr>
              <a:t>. 2022</a:t>
            </a:r>
            <a:endParaRPr lang="en-US" sz="1600" i="0" u="none" strike="noStrike" dirty="0">
              <a:solidFill>
                <a:srgbClr val="0071BC"/>
              </a:solidFill>
              <a:effectLst/>
            </a:endParaRPr>
          </a:p>
          <a:p>
            <a:pPr algn="l"/>
            <a:endParaRPr lang="en-US" sz="1600" dirty="0">
              <a:solidFill>
                <a:srgbClr val="0071BC"/>
              </a:solidFill>
            </a:endParaRPr>
          </a:p>
          <a:p>
            <a:pPr algn="l"/>
            <a:endParaRPr lang="en-US" sz="1600" i="0" dirty="0">
              <a:solidFill>
                <a:srgbClr val="5B616B"/>
              </a:solidFill>
              <a:effectLst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l-GR" sz="1600" dirty="0"/>
          </a:p>
        </p:txBody>
      </p:sp>
    </p:spTree>
    <p:extLst>
      <p:ext uri="{BB962C8B-B14F-4D97-AF65-F5344CB8AC3E}">
        <p14:creationId xmlns:p14="http://schemas.microsoft.com/office/powerpoint/2010/main" val="265303527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96D3D0-E52F-B652-2D62-ECC43B7E8BB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75944" y="304800"/>
            <a:ext cx="10040112" cy="2387600"/>
          </a:xfrm>
        </p:spPr>
        <p:txBody>
          <a:bodyPr/>
          <a:lstStyle/>
          <a:p>
            <a:pPr algn="ctr"/>
            <a:r>
              <a:rPr lang="en-US" sz="4000" dirty="0"/>
              <a:t>BIB</a:t>
            </a:r>
            <a:r>
              <a:rPr lang="el-GR" sz="4000" dirty="0"/>
              <a:t>Λ</a:t>
            </a:r>
            <a:r>
              <a:rPr lang="en-US" sz="4000" dirty="0"/>
              <a:t>I</a:t>
            </a:r>
            <a:r>
              <a:rPr lang="el-GR" sz="4000" dirty="0"/>
              <a:t>ΟΓΡΑΦΙΑ</a:t>
            </a:r>
            <a:endParaRPr lang="en-US" sz="40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D764F7B-62E8-23BF-0DA8-15241CDB845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" y="990600"/>
            <a:ext cx="11506200" cy="5562600"/>
          </a:xfrm>
        </p:spPr>
        <p:txBody>
          <a:bodyPr/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600" b="1" i="0" dirty="0">
                <a:solidFill>
                  <a:srgbClr val="000000"/>
                </a:solidFill>
                <a:effectLst/>
              </a:rPr>
              <a:t>Wearable System for Continuous Estimation of </a:t>
            </a:r>
            <a:r>
              <a:rPr lang="en-US" sz="1600" b="1" i="0" dirty="0" err="1">
                <a:solidFill>
                  <a:srgbClr val="000000"/>
                </a:solidFill>
                <a:effectLst/>
              </a:rPr>
              <a:t>Transepidermal</a:t>
            </a:r>
            <a:r>
              <a:rPr lang="en-US" sz="1600" b="1" i="0" dirty="0">
                <a:solidFill>
                  <a:srgbClr val="000000"/>
                </a:solidFill>
                <a:effectLst/>
              </a:rPr>
              <a:t> Water Loss</a:t>
            </a:r>
            <a:br>
              <a:rPr lang="el-GR" sz="1600" b="1" i="0" dirty="0">
                <a:solidFill>
                  <a:srgbClr val="000000"/>
                </a:solidFill>
                <a:effectLst/>
              </a:rPr>
            </a:br>
            <a:r>
              <a:rPr lang="en-US" sz="1600" b="0" i="0" dirty="0">
                <a:solidFill>
                  <a:srgbClr val="222222"/>
                </a:solidFill>
                <a:effectLst/>
              </a:rPr>
              <a:t>Matsui, N.; Ohnishi, A.; </a:t>
            </a:r>
            <a:r>
              <a:rPr lang="en-US" sz="1600" b="0" i="0" dirty="0" err="1">
                <a:solidFill>
                  <a:srgbClr val="222222"/>
                </a:solidFill>
                <a:effectLst/>
              </a:rPr>
              <a:t>Uyama</a:t>
            </a:r>
            <a:r>
              <a:rPr lang="en-US" sz="1600" b="0" i="0" dirty="0">
                <a:solidFill>
                  <a:srgbClr val="222222"/>
                </a:solidFill>
                <a:effectLst/>
              </a:rPr>
              <a:t>, A.; </a:t>
            </a:r>
            <a:r>
              <a:rPr lang="en-US" sz="1600" b="0" i="0" dirty="0" err="1">
                <a:solidFill>
                  <a:srgbClr val="222222"/>
                </a:solidFill>
                <a:effectLst/>
              </a:rPr>
              <a:t>Sugino</a:t>
            </a:r>
            <a:r>
              <a:rPr lang="en-US" sz="1600" b="0" i="0" dirty="0">
                <a:solidFill>
                  <a:srgbClr val="222222"/>
                </a:solidFill>
                <a:effectLst/>
              </a:rPr>
              <a:t>, T.; Terada, T.; Tsukamoto, M. </a:t>
            </a:r>
            <a:r>
              <a:rPr lang="en-US" sz="1600" b="0" i="1" dirty="0">
                <a:solidFill>
                  <a:srgbClr val="222222"/>
                </a:solidFill>
                <a:effectLst/>
              </a:rPr>
              <a:t>Electronics</a:t>
            </a:r>
            <a:r>
              <a:rPr lang="en-US" sz="1600" b="0" i="0" dirty="0">
                <a:solidFill>
                  <a:srgbClr val="222222"/>
                </a:solidFill>
                <a:effectLst/>
              </a:rPr>
              <a:t> </a:t>
            </a:r>
            <a:r>
              <a:rPr lang="en-US" sz="1600" b="1" i="0" dirty="0">
                <a:solidFill>
                  <a:srgbClr val="222222"/>
                </a:solidFill>
                <a:effectLst/>
              </a:rPr>
              <a:t>2024</a:t>
            </a:r>
            <a:r>
              <a:rPr lang="en-US" sz="1600" b="0" dirty="0">
                <a:solidFill>
                  <a:srgbClr val="222222"/>
                </a:solidFill>
              </a:rPr>
              <a:t> https://doi.org/10.3390/electronics13234779</a:t>
            </a:r>
            <a:endParaRPr lang="el-GR" sz="1600" b="0" i="0" dirty="0">
              <a:solidFill>
                <a:srgbClr val="222222"/>
              </a:solidFill>
              <a:effectLst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600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Skin Hydration Measurement: Comparison Between Devices and Clinical Evaluations - ScienceDirect</a:t>
            </a:r>
            <a:r>
              <a:rPr lang="en-US" sz="1600" b="0" i="0" u="none" strike="noStrike" dirty="0">
                <a:effectLst/>
              </a:rPr>
              <a:t>, </a:t>
            </a:r>
            <a:r>
              <a:rPr lang="en-US" sz="1600" b="0" i="0" dirty="0" err="1">
                <a:effectLst/>
              </a:rPr>
              <a:t>Hyungrye</a:t>
            </a:r>
            <a:r>
              <a:rPr lang="en-US" sz="1600" b="0" i="0" dirty="0">
                <a:effectLst/>
              </a:rPr>
              <a:t> Noh, </a:t>
            </a:r>
            <a:r>
              <a:rPr lang="en-US" sz="1600" dirty="0"/>
              <a:t>Yeon Joo Jung,</a:t>
            </a:r>
            <a:r>
              <a:rPr lang="en-US" sz="1600" b="0" i="0" dirty="0">
                <a:effectLst/>
              </a:rPr>
              <a:t> </a:t>
            </a:r>
            <a:r>
              <a:rPr lang="en-US" sz="1600" dirty="0"/>
              <a:t>Ju </a:t>
            </a:r>
            <a:r>
              <a:rPr lang="en-US" sz="1600" dirty="0" err="1"/>
              <a:t>Heon</a:t>
            </a:r>
            <a:r>
              <a:rPr lang="en-US" sz="1600" dirty="0"/>
              <a:t> Park, </a:t>
            </a:r>
            <a:r>
              <a:rPr lang="en-US" sz="1600" b="0" i="0" dirty="0">
                <a:effectLst/>
              </a:rPr>
              <a:t>September 2024</a:t>
            </a:r>
            <a:endParaRPr lang="el-GR" sz="1600" b="0" i="0" dirty="0">
              <a:effectLst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600" dirty="0"/>
              <a:t>‘’Vehicles for Drug Delivery and Cosmetic Moisturizers: Review and Comparison’’ Barnes, </a:t>
            </a:r>
            <a:r>
              <a:rPr lang="en-US" sz="1600" b="0" i="0" dirty="0">
                <a:effectLst/>
              </a:rPr>
              <a:t>T.M.; </a:t>
            </a:r>
            <a:r>
              <a:rPr lang="en-US" sz="1600" b="0" i="0" dirty="0" err="1">
                <a:effectLst/>
              </a:rPr>
              <a:t>Mijaljica</a:t>
            </a:r>
            <a:r>
              <a:rPr lang="en-US" sz="1600" b="0" i="0" dirty="0">
                <a:effectLst/>
              </a:rPr>
              <a:t>, D.; Townley, J.P.; Spada, F.; Harrison, I.P. V </a:t>
            </a:r>
            <a:r>
              <a:rPr lang="en-US" sz="1600" b="0" i="1" dirty="0">
                <a:effectLst/>
              </a:rPr>
              <a:t>Pharmaceutics</a:t>
            </a:r>
            <a:r>
              <a:rPr lang="en-US" sz="1600" b="0" i="0" dirty="0">
                <a:effectLst/>
              </a:rPr>
              <a:t> </a:t>
            </a:r>
            <a:r>
              <a:rPr lang="en-US" sz="1600" b="1" i="0" dirty="0">
                <a:effectLst/>
              </a:rPr>
              <a:t>2021</a:t>
            </a:r>
            <a:r>
              <a:rPr lang="en-US" sz="1600" b="0" i="0" dirty="0">
                <a:effectLst/>
              </a:rPr>
              <a:t>, </a:t>
            </a:r>
            <a:r>
              <a:rPr lang="en-US" sz="1600" b="0" i="1" dirty="0">
                <a:effectLst/>
              </a:rPr>
              <a:t>13</a:t>
            </a:r>
            <a:r>
              <a:rPr lang="en-US" sz="1600" b="0" i="0" dirty="0">
                <a:effectLst/>
              </a:rPr>
              <a:t>, 2012. </a:t>
            </a:r>
            <a:r>
              <a:rPr lang="en-US" sz="1600" b="0" i="0" dirty="0">
                <a:effectLst/>
                <a:hlinkClick r:id="rId3"/>
              </a:rPr>
              <a:t>https://doi.org/10.3390/pharmaceutics13122012</a:t>
            </a:r>
            <a:endParaRPr lang="el-GR" sz="1600" b="0" dirty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600" i="0" dirty="0">
                <a:solidFill>
                  <a:srgbClr val="212121"/>
                </a:solidFill>
                <a:effectLst/>
              </a:rPr>
              <a:t>Moisturizers: what they are and how they work</a:t>
            </a:r>
            <a:r>
              <a:rPr lang="en-US" sz="1600" b="0" i="0" dirty="0">
                <a:solidFill>
                  <a:srgbClr val="212121"/>
                </a:solidFill>
                <a:effectLst/>
              </a:rPr>
              <a:t>. Skin Therapy Lett. 2001 Dec</a:t>
            </a:r>
            <a:r>
              <a:rPr lang="el-GR" sz="1600" b="0" i="0" dirty="0">
                <a:solidFill>
                  <a:srgbClr val="212121"/>
                </a:solidFill>
                <a:effectLst/>
              </a:rPr>
              <a:t> </a:t>
            </a:r>
            <a:r>
              <a:rPr lang="en-US" sz="1600" b="0" i="0" dirty="0">
                <a:solidFill>
                  <a:srgbClr val="212121"/>
                </a:solidFill>
                <a:effectLst/>
              </a:rPr>
              <a:t>PMID: 11813097</a:t>
            </a:r>
            <a:r>
              <a:rPr lang="el-GR" sz="1600" b="0" i="0" dirty="0">
                <a:solidFill>
                  <a:srgbClr val="212121"/>
                </a:solidFill>
                <a:effectLst/>
              </a:rPr>
              <a:t> </a:t>
            </a:r>
            <a:r>
              <a:rPr lang="en-US" sz="1600" b="0" i="0" dirty="0">
                <a:solidFill>
                  <a:srgbClr val="212121"/>
                </a:solidFill>
                <a:effectLst/>
                <a:hlinkClick r:id="rId4"/>
              </a:rPr>
              <a:t>https://pubmed.ncbi.nlm.nih.gov/11813097/</a:t>
            </a:r>
            <a:endParaRPr lang="el-GR" sz="1600" b="0" i="0" dirty="0">
              <a:solidFill>
                <a:srgbClr val="212121"/>
              </a:solidFill>
              <a:effectLst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600" i="0" dirty="0">
                <a:solidFill>
                  <a:srgbClr val="212121"/>
                </a:solidFill>
                <a:effectLst/>
              </a:rPr>
              <a:t>NMF et </a:t>
            </a:r>
            <a:r>
              <a:rPr lang="en-US" sz="1600" i="0" dirty="0" err="1">
                <a:solidFill>
                  <a:srgbClr val="212121"/>
                </a:solidFill>
                <a:effectLst/>
              </a:rPr>
              <a:t>cosmétologie</a:t>
            </a:r>
            <a:r>
              <a:rPr lang="en-US" sz="1600" i="0" dirty="0">
                <a:solidFill>
                  <a:srgbClr val="212121"/>
                </a:solidFill>
                <a:effectLst/>
              </a:rPr>
              <a:t> de </a:t>
            </a:r>
            <a:r>
              <a:rPr lang="en-US" sz="1600" i="0" dirty="0" err="1">
                <a:solidFill>
                  <a:srgbClr val="212121"/>
                </a:solidFill>
                <a:effectLst/>
              </a:rPr>
              <a:t>l'hydratation</a:t>
            </a:r>
            <a:r>
              <a:rPr lang="en-US" sz="1600" i="0" dirty="0">
                <a:solidFill>
                  <a:srgbClr val="212121"/>
                </a:solidFill>
                <a:effectLst/>
              </a:rPr>
              <a:t> </a:t>
            </a:r>
            <a:r>
              <a:rPr lang="en-US" sz="1600" i="0" dirty="0" err="1">
                <a:solidFill>
                  <a:srgbClr val="212121"/>
                </a:solidFill>
                <a:effectLst/>
              </a:rPr>
              <a:t>cutanée</a:t>
            </a:r>
            <a:r>
              <a:rPr lang="en-US" sz="1600" i="0" dirty="0">
                <a:solidFill>
                  <a:srgbClr val="212121"/>
                </a:solidFill>
                <a:effectLst/>
              </a:rPr>
              <a:t> </a:t>
            </a:r>
            <a:r>
              <a:rPr lang="en-US" sz="1600" b="0" i="0" dirty="0">
                <a:solidFill>
                  <a:srgbClr val="212121"/>
                </a:solidFill>
                <a:effectLst/>
              </a:rPr>
              <a:t>[NMF and cosmetology of cutaneous hydration]. Ann Dermatol </a:t>
            </a:r>
            <a:r>
              <a:rPr lang="en-US" sz="1600" b="0" i="0" dirty="0" err="1">
                <a:solidFill>
                  <a:srgbClr val="212121"/>
                </a:solidFill>
                <a:effectLst/>
              </a:rPr>
              <a:t>Venereo</a:t>
            </a:r>
            <a:r>
              <a:rPr lang="en-US" sz="1600" b="0" i="0" dirty="0">
                <a:solidFill>
                  <a:srgbClr val="212121"/>
                </a:solidFill>
                <a:effectLst/>
              </a:rPr>
              <a:t>, 2002 Jan</a:t>
            </a:r>
            <a:endParaRPr lang="el-GR" sz="1600" b="0" i="0" dirty="0">
              <a:solidFill>
                <a:srgbClr val="212121"/>
              </a:solidFill>
              <a:effectLst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l-GR" sz="1600" b="0" dirty="0">
                <a:solidFill>
                  <a:srgbClr val="212121"/>
                </a:solidFill>
              </a:rPr>
              <a:t>Εργαστηριακός οδηγός μαθήματος ‘’Έλεγχος και Αξιολόγηση Καλλυντικών και </a:t>
            </a:r>
            <a:r>
              <a:rPr lang="el-GR" sz="1600" b="0" dirty="0" err="1">
                <a:solidFill>
                  <a:srgbClr val="212121"/>
                </a:solidFill>
              </a:rPr>
              <a:t>Ιατροτεχνολογικών</a:t>
            </a:r>
            <a:r>
              <a:rPr lang="el-GR" sz="1600" b="0" dirty="0">
                <a:solidFill>
                  <a:srgbClr val="212121"/>
                </a:solidFill>
              </a:rPr>
              <a:t> </a:t>
            </a:r>
            <a:r>
              <a:rPr lang="el-GR" sz="1600" b="0" dirty="0" err="1">
                <a:solidFill>
                  <a:srgbClr val="212121"/>
                </a:solidFill>
              </a:rPr>
              <a:t>Προιόντων</a:t>
            </a:r>
            <a:r>
              <a:rPr lang="el-GR" sz="1600" b="0" dirty="0">
                <a:solidFill>
                  <a:srgbClr val="212121"/>
                </a:solidFill>
              </a:rPr>
              <a:t> τοπικής χρήσεως’’, Εθνικό και Καποδιστριακό Πανεπιστήμιο Αθηνών, Μ. Χρ. Ράλλης, Π.Π. </a:t>
            </a:r>
            <a:r>
              <a:rPr lang="el-GR" sz="1600" b="0" dirty="0" err="1">
                <a:solidFill>
                  <a:srgbClr val="212121"/>
                </a:solidFill>
              </a:rPr>
              <a:t>Δάλλας</a:t>
            </a:r>
            <a:r>
              <a:rPr lang="el-GR" sz="1600" b="0" dirty="0">
                <a:solidFill>
                  <a:srgbClr val="212121"/>
                </a:solidFill>
              </a:rPr>
              <a:t>, </a:t>
            </a:r>
            <a:r>
              <a:rPr lang="el-GR" sz="1600" b="0" dirty="0" err="1">
                <a:solidFill>
                  <a:srgbClr val="212121"/>
                </a:solidFill>
              </a:rPr>
              <a:t>Χ.Μπάρδα</a:t>
            </a:r>
            <a:r>
              <a:rPr lang="el-GR" sz="1600" b="0" dirty="0">
                <a:solidFill>
                  <a:srgbClr val="212121"/>
                </a:solidFill>
              </a:rPr>
              <a:t> 2024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600" i="0" dirty="0">
                <a:solidFill>
                  <a:srgbClr val="2E414F"/>
                </a:solidFill>
                <a:effectLst/>
              </a:rPr>
              <a:t>Understanding the Role of Natural Moisturizing Factor in Skin Hydration</a:t>
            </a:r>
            <a:r>
              <a:rPr lang="el-GR" sz="1600" i="0" dirty="0">
                <a:solidFill>
                  <a:srgbClr val="2E414F"/>
                </a:solidFill>
                <a:effectLst/>
              </a:rPr>
              <a:t> </a:t>
            </a:r>
            <a:r>
              <a:rPr lang="en-US" sz="1600" b="0" i="0" dirty="0">
                <a:solidFill>
                  <a:srgbClr val="2E414F"/>
                </a:solidFill>
                <a:effectLst/>
                <a:hlinkClick r:id="rId5"/>
              </a:rPr>
              <a:t>https://www.semanticscholar.org/paper/Understanding-the-Role-of-Natural-Moisturizing-in/e8b80459761bb743fae95ac8f504345f1fd0bbab</a:t>
            </a:r>
            <a:endParaRPr lang="el-GR" sz="1600" b="0" i="0" dirty="0">
              <a:solidFill>
                <a:srgbClr val="2E414F"/>
              </a:solidFill>
              <a:effectLst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53243999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6A6D1CE-6ACB-9BC1-E541-39442372F498}"/>
              </a:ext>
            </a:extLst>
          </p:cNvPr>
          <p:cNvSpPr txBox="1"/>
          <p:nvPr/>
        </p:nvSpPr>
        <p:spPr>
          <a:xfrm>
            <a:off x="31446" y="849279"/>
            <a:ext cx="12080723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l-GR" sz="1200" dirty="0">
                <a:latin typeface="Trebuchet MS" panose="020B0603020202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https://www.google.com/url?sa=i&amp;url=https%3A%2F%2Fwww.skourasmed.com%2Fcosmetics%2Feducation%2Fskin_fundamentals.php&amp;psig=AOvVaw3Gj5vF2Xj6zj7UCiAGbj-X&amp;ust=1736260589152000&amp;source=images&amp;cd=vfe&amp;opi=89978449&amp;ved=0CBQQjRxqFwoTCPDCkf2o4YoDFQAAAAAdAAAAABAX</a:t>
            </a:r>
            <a:r>
              <a:rPr lang="el-GR" sz="1200" dirty="0">
                <a:latin typeface="Trebuchet MS" panose="020B0603020202020204" pitchFamily="34" charset="0"/>
              </a:rPr>
              <a:t>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34381EB-3834-C3EE-1368-9ECC0E79B45B}"/>
              </a:ext>
            </a:extLst>
          </p:cNvPr>
          <p:cNvSpPr txBox="1"/>
          <p:nvPr/>
        </p:nvSpPr>
        <p:spPr>
          <a:xfrm>
            <a:off x="83629" y="2871301"/>
            <a:ext cx="11959770" cy="101566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l-GR" sz="1200" dirty="0">
                <a:latin typeface="Trebuchet MS" panose="020B0603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https://www.google.com/url?sa=i&amp;url=https%3A%2F%2Fhlias.gr%2Fepemvaseis-therapeies%2Fpathisis-dermatos%2F&amp;psig=AOvVaw0yanxaaP0W6IZrKy_VBX18&amp;ust=1736267952743000&amp;source=images&amp;cd=vfe&amp;opi=89978449&amp;ved=0CBQQjRxqFwoTCMDw39_E4YoDFQAAAAAdAAAAABAE</a:t>
            </a:r>
            <a:r>
              <a:rPr lang="el-GR" sz="1200" dirty="0">
                <a:latin typeface="Trebuchet MS" panose="020B0603020202020204" pitchFamily="34" charset="0"/>
              </a:rPr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>
                <a:latin typeface="Trebuchet MS" panose="020B0603020202020204" pitchFamily="34" charset="0"/>
              </a:rPr>
              <a:t>https://kallist.gr/%CF%80%CF%8E%CF%82-%CE%BD%CE%B1-%CF%80%CF%81%CE%BF%CF%83%CE%B4%CE%B9%CE%BF%CF%81%CE%AF%CF%83%CE%B5%CF%84%CE%B5-%CF%84%CE%BF%CE%BD-%CF%84%CF%8D%CF%80%CE%BF-%CE%B4%CE%AD%CF%81%CE%BC%CE%B1%CF%84%CE%BF/</a:t>
            </a:r>
            <a:endParaRPr lang="el-GR" sz="1200" dirty="0">
              <a:latin typeface="Trebuchet MS" panose="020B0603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CEEFBE1-E32D-54CF-730B-D1C0F7AFFC73}"/>
              </a:ext>
            </a:extLst>
          </p:cNvPr>
          <p:cNvSpPr txBox="1"/>
          <p:nvPr/>
        </p:nvSpPr>
        <p:spPr>
          <a:xfrm>
            <a:off x="11180" y="1308692"/>
            <a:ext cx="12213771" cy="101566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l-GR" sz="1200" dirty="0">
                <a:latin typeface="Trebuchet MS" panose="020B0603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google.com/url?sa=i&amp;url=https%3A%2F%2Fmedmelon.gr%2F%25CE%25B2%25CE%25B9%25CF%2584%25CE%25B1%25CE%25BC%25CE%25AF%25CE%25BD%25CE%25B5%25CF%2582-%25CE%25BA%25CE%25B1%25CE%25B9-%25CF%2583%25CF%2585%25CE%25BC%25CF%2580%25CE%25BB%25CE%25B7%25CF%2581%25CF%258E%25CE%25BC%25CE%25B1%25CF%2584%25CE%25B1-%25CE%25B4%25CE%25B9%25CE%25B1%25CF%2584%25CF%2581%25CE%25BF%25CF%2586%25CE%25AE%2F&amp;psig=AOvVaw2cxqMIweo6huNjM8CoX2zR&amp;ust=1736336998919000&amp;source=images&amp;cd=vfe&amp;opi=89978449&amp;ved=0CBQQjRxqFwoTCKj4keTF44oDFQAAAAAdAAAAABAK</a:t>
            </a:r>
            <a:r>
              <a:rPr lang="el-GR" sz="1200" dirty="0">
                <a:latin typeface="Trebuchet MS" panose="020B0603020202020204" pitchFamily="34" charset="0"/>
              </a:rPr>
              <a:t>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A8CB51A-5EBF-F41F-B0EC-C1F3A8CC3578}"/>
              </a:ext>
            </a:extLst>
          </p:cNvPr>
          <p:cNvSpPr txBox="1"/>
          <p:nvPr/>
        </p:nvSpPr>
        <p:spPr>
          <a:xfrm>
            <a:off x="67732" y="4038600"/>
            <a:ext cx="12008152" cy="193899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>
                <a:latin typeface="Trebuchet MS" panose="020B0603020202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google.com/url?sa=i&amp;url=https%3A%2F%2Fdepositphotos.com%2Fgr%2Fphoto%2Fnatural-cosmetics-skin-care-product-on-blue-309803012.html&amp;psig=AOvVaw2dJiejJmXfYajRFeYDIUGi&amp;ust=1736347760194000&amp;source=images&amp;cd=vfe&amp;opi=89978449&amp;ved=0CBQQjRxqFwoTCPjt-eXt44oDFQAAAAAdAAAAABAc</a:t>
            </a:r>
            <a:r>
              <a:rPr lang="en-US" sz="1200" dirty="0">
                <a:latin typeface="Trebuchet MS" panose="020B0603020202020204" pitchFamily="34" charset="0"/>
              </a:rPr>
              <a:t> </a:t>
            </a:r>
            <a:endParaRPr lang="el-GR" sz="1200" dirty="0">
              <a:latin typeface="Trebuchet MS" panose="020B0603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l-GR" sz="1200" dirty="0">
                <a:latin typeface="Trebuchet MS" panose="020B0603020202020204" pitchFamily="34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google.com/url?sa=i&amp;url=https%3A%2F%2Fcarespot.gr%2Fblog%2Fenidatosi-to-derma-sou-dipsai-gi-auta-ta-5-sistatika%2F&amp;psig=AOvVaw0oODFnY0Xqoe93f8Ftftks&amp;ust=1736347623253000&amp;source=images&amp;cd=vfe&amp;opi=89978449&amp;ved=0CBQQjRxqFwoTCKCl8-Pv44oDFQAAAAAdAAAAABAE</a:t>
            </a:r>
            <a:r>
              <a:rPr lang="el-GR" sz="1200" dirty="0">
                <a:latin typeface="Trebuchet MS" panose="020B0603020202020204" pitchFamily="34" charset="0"/>
              </a:rPr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l-GR" sz="1200" dirty="0">
              <a:latin typeface="Trebuchet MS" panose="020B0603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>
                <a:latin typeface="Trebuchet MS" panose="020B0603020202020204" pitchFamily="34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https://www.vecteezy.com/vector-art/50020019-types-of-moisturizer-illustration-on-white-background-the-differences-between-occlusives-humectants-and-emollients-on-skin-layer-absorb-seal-on-the-skin-to-prevent-water-and-moisture-loss</a:t>
            </a:r>
            <a:endParaRPr lang="el-GR" sz="1200" dirty="0">
              <a:latin typeface="Trebuchet MS" panose="020B0603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>
                <a:latin typeface="Trebuchet MS" panose="020B0603020202020204" pitchFamily="34" charset="0"/>
              </a:rPr>
              <a:t>https://www.researchgate.net/figure/Diagram-showing-the-degradation-pathway-of-proFLG-to-NMF-in-the-stratum-granulosum-and_fig1_357121830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BDB0D10-6DA9-671F-4B7F-0164B3734A2C}"/>
              </a:ext>
            </a:extLst>
          </p:cNvPr>
          <p:cNvSpPr txBox="1"/>
          <p:nvPr/>
        </p:nvSpPr>
        <p:spPr>
          <a:xfrm>
            <a:off x="91922" y="2357735"/>
            <a:ext cx="1195977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>
                <a:latin typeface="Trebuchet MS" panose="020B0603020202020204" pitchFamily="34" charset="0"/>
              </a:rPr>
              <a:t>https://www.google.com/url?sa=i&amp;url=https%3A%2F%2Fwww.skourasmed.com%2Fcosmetics%2Feducation%2Fskin_fundamentals.php&amp;psig=AOvVaw3Gj5vF2Xj6zj7UCiAGbj-X&amp;ust=1736260589152000&amp;source=images&amp;cd=vfe&amp;opi=89978449&amp;ved=0CBQQjRxqFwoTCPDCkf2o4YoDFQAAAAAdAAAAABAQ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BC3FA19-7E3C-2FB3-F997-95DB9AC5EB9A}"/>
              </a:ext>
            </a:extLst>
          </p:cNvPr>
          <p:cNvSpPr txBox="1"/>
          <p:nvPr/>
        </p:nvSpPr>
        <p:spPr>
          <a:xfrm>
            <a:off x="3886200" y="121456"/>
            <a:ext cx="615366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4000" b="1" i="0" u="none" strike="noStrike" kern="1200" cap="all" spc="300" normalizeH="0" baseline="0" noProof="0" dirty="0">
                <a:ln w="28575">
                  <a:solidFill>
                    <a:srgbClr val="000000"/>
                  </a:solidFill>
                </a:ln>
                <a:noFill/>
                <a:effectLst/>
                <a:uLnTx/>
                <a:uFillTx/>
                <a:latin typeface="Arial"/>
                <a:ea typeface="+mj-ea"/>
                <a:cs typeface="Arial" panose="020B0604020202020204" pitchFamily="34" charset="0"/>
              </a:rPr>
              <a:t>BIB</a:t>
            </a:r>
            <a:r>
              <a:rPr kumimoji="0" lang="el-GR" sz="4000" b="1" i="0" u="none" strike="noStrike" kern="1200" cap="all" spc="300" normalizeH="0" baseline="0" noProof="0" dirty="0">
                <a:ln w="28575">
                  <a:solidFill>
                    <a:srgbClr val="000000"/>
                  </a:solidFill>
                </a:ln>
                <a:noFill/>
                <a:effectLst/>
                <a:uLnTx/>
                <a:uFillTx/>
                <a:latin typeface="Arial"/>
                <a:ea typeface="+mj-ea"/>
                <a:cs typeface="Arial" panose="020B0604020202020204" pitchFamily="34" charset="0"/>
              </a:rPr>
              <a:t>Λ</a:t>
            </a:r>
            <a:r>
              <a:rPr kumimoji="0" lang="en-US" sz="4000" b="1" i="0" u="none" strike="noStrike" kern="1200" cap="all" spc="300" normalizeH="0" baseline="0" noProof="0" dirty="0">
                <a:ln w="28575">
                  <a:solidFill>
                    <a:srgbClr val="000000"/>
                  </a:solidFill>
                </a:ln>
                <a:noFill/>
                <a:effectLst/>
                <a:uLnTx/>
                <a:uFillTx/>
                <a:latin typeface="Arial"/>
                <a:ea typeface="+mj-ea"/>
                <a:cs typeface="Arial" panose="020B0604020202020204" pitchFamily="34" charset="0"/>
              </a:rPr>
              <a:t>I</a:t>
            </a:r>
            <a:r>
              <a:rPr kumimoji="0" lang="el-GR" sz="4000" b="1" i="0" u="none" strike="noStrike" kern="1200" cap="all" spc="300" normalizeH="0" baseline="0" noProof="0" dirty="0">
                <a:ln w="28575">
                  <a:solidFill>
                    <a:srgbClr val="000000"/>
                  </a:solidFill>
                </a:ln>
                <a:noFill/>
                <a:effectLst/>
                <a:uLnTx/>
                <a:uFillTx/>
                <a:latin typeface="Arial"/>
                <a:ea typeface="+mj-ea"/>
                <a:cs typeface="Arial" panose="020B0604020202020204" pitchFamily="34" charset="0"/>
              </a:rPr>
              <a:t>ΟΓΡΑΦΙΑ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76782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EC7BBC6-8576-C84E-F29F-385FF05CDF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102" y="0"/>
            <a:ext cx="12268200" cy="6950926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A003396-B624-401E-50C6-C0BB01AF16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ACDB01F-35FE-E5DC-A511-98F4A8FA1CA6}"/>
              </a:ext>
            </a:extLst>
          </p:cNvPr>
          <p:cNvSpPr txBox="1"/>
          <p:nvPr/>
        </p:nvSpPr>
        <p:spPr>
          <a:xfrm>
            <a:off x="419099" y="1219200"/>
            <a:ext cx="11353800" cy="120032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l-GR" sz="2400" dirty="0">
                <a:cs typeface="Arial"/>
              </a:rPr>
              <a:t>Με τον όρο ‘’</a:t>
            </a:r>
            <a:r>
              <a:rPr lang="el-GR" sz="2400" b="1" dirty="0">
                <a:cs typeface="Arial"/>
              </a:rPr>
              <a:t>Ενυδάτωση</a:t>
            </a:r>
            <a:r>
              <a:rPr lang="el-GR" sz="2400" dirty="0">
                <a:cs typeface="Arial"/>
              </a:rPr>
              <a:t>’’ υποδηλώθηκε στην </a:t>
            </a:r>
            <a:r>
              <a:rPr lang="el-GR" sz="2400" dirty="0" err="1">
                <a:cs typeface="Arial"/>
              </a:rPr>
              <a:t>Κοσμητολογία</a:t>
            </a:r>
            <a:r>
              <a:rPr lang="el-GR" sz="2400" dirty="0">
                <a:cs typeface="Arial"/>
              </a:rPr>
              <a:t> η ικανότητα της προσφοράς υγρασίας στο δέρμα μέσω του εμπεριεχομένου νερού στα καλλυντικά προϊόντα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ED82027-B720-E628-2D98-76F4E3BAFD04}"/>
              </a:ext>
            </a:extLst>
          </p:cNvPr>
          <p:cNvSpPr txBox="1"/>
          <p:nvPr/>
        </p:nvSpPr>
        <p:spPr>
          <a:xfrm>
            <a:off x="2572352" y="3048000"/>
            <a:ext cx="7047291" cy="193899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l-GR" sz="2400" dirty="0"/>
              <a:t>Η παρουσία νερού στο δέρμα </a:t>
            </a:r>
            <a:r>
              <a:rPr lang="en-US" sz="1800" b="0" i="0" u="none" strike="noStrike" dirty="0">
                <a:solidFill>
                  <a:srgbClr val="000000"/>
                </a:solidFill>
                <a:effectLst/>
              </a:rPr>
              <a:t>⮕ </a:t>
            </a:r>
            <a:r>
              <a:rPr lang="el-GR" sz="1800" b="0" i="0" u="none" strike="noStrike" dirty="0">
                <a:solidFill>
                  <a:srgbClr val="000000"/>
                </a:solidFill>
                <a:effectLst/>
              </a:rPr>
              <a:t> </a:t>
            </a:r>
            <a:r>
              <a:rPr lang="el-GR" sz="2400" dirty="0"/>
              <a:t>ζωτικής σημασίας για τη διατήρηση των ιδιοτήτων και των λειτουργιών του δέρματος, ιδιαίτερα του εξωτερικού στρώματος του, που είναι γνωστό ως </a:t>
            </a:r>
            <a:r>
              <a:rPr lang="el-GR" sz="2400" u="sng" dirty="0"/>
              <a:t>κεράτινη στιβάδα</a:t>
            </a:r>
            <a:endParaRPr lang="el-GR" sz="2400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071625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B4F370C-18BC-A752-2980-6309F5D7DC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873961" y="202"/>
            <a:ext cx="4433247" cy="1004376"/>
          </a:xfrm>
        </p:spPr>
        <p:txBody>
          <a:bodyPr/>
          <a:lstStyle/>
          <a:p>
            <a:r>
              <a:rPr lang="en-US" sz="2000" dirty="0">
                <a:cs typeface="Arial"/>
              </a:rPr>
              <a:t>ΦΥΣΙΟΛΟΓΙΑ ΤΟΥ ΔΕΡΜΑΤΟΣ</a:t>
            </a:r>
            <a:endParaRPr lang="en-US" sz="2000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0986A75-51DF-087B-EE6E-0899D0826D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DC673BB-789E-D7C9-C627-92EA8D4461BB}"/>
              </a:ext>
            </a:extLst>
          </p:cNvPr>
          <p:cNvSpPr txBox="1"/>
          <p:nvPr/>
        </p:nvSpPr>
        <p:spPr>
          <a:xfrm>
            <a:off x="234820" y="838200"/>
            <a:ext cx="11963400" cy="175432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Wingdings"/>
              <a:buChar char="Ø"/>
            </a:pPr>
            <a:r>
              <a:rPr lang="en-US" dirty="0"/>
              <a:t> </a:t>
            </a:r>
            <a:r>
              <a:rPr lang="en-US" dirty="0" err="1"/>
              <a:t>Το</a:t>
            </a:r>
            <a:r>
              <a:rPr lang="en-US" dirty="0"/>
              <a:t> </a:t>
            </a:r>
            <a:r>
              <a:rPr lang="en-US" dirty="0" err="1"/>
              <a:t>δέρμ</a:t>
            </a:r>
            <a:r>
              <a:rPr lang="en-US" dirty="0"/>
              <a:t>α</a:t>
            </a:r>
            <a:r>
              <a:rPr lang="el-GR" dirty="0"/>
              <a:t> αποτελεί το </a:t>
            </a:r>
            <a:r>
              <a:rPr lang="el-G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εξωτερικό αμυντικό φράγμα </a:t>
            </a:r>
            <a:r>
              <a:rPr lang="el-GR" dirty="0"/>
              <a:t>που </a:t>
            </a:r>
          </a:p>
          <a:p>
            <a:endParaRPr lang="el-GR" dirty="0"/>
          </a:p>
          <a:p>
            <a:endParaRPr lang="el-GR" dirty="0"/>
          </a:p>
          <a:p>
            <a:endParaRPr lang="el-GR" dirty="0"/>
          </a:p>
          <a:p>
            <a:r>
              <a:rPr lang="en-US" dirty="0"/>
              <a:t>Απ</a:t>
            </a:r>
            <a:r>
              <a:rPr lang="en-US" dirty="0" err="1"/>
              <a:t>οτελείτ</a:t>
            </a:r>
            <a:r>
              <a:rPr lang="en-US" dirty="0"/>
              <a:t>αι από την </a:t>
            </a:r>
            <a:r>
              <a:rPr lang="en-US" b="1" dirty="0"/>
              <a:t>επιδερμίδα</a:t>
            </a:r>
            <a:r>
              <a:rPr lang="en-US" dirty="0"/>
              <a:t>, η οποία αποτελείται από επιθηλιακό ιστό, </a:t>
            </a:r>
            <a:r>
              <a:rPr lang="en-US" b="1" dirty="0"/>
              <a:t>το χόριο </a:t>
            </a:r>
            <a:r>
              <a:rPr lang="en-US" dirty="0"/>
              <a:t>ή δερμίδα που αποτελείται από συνδετικό ιστό</a:t>
            </a:r>
            <a:r>
              <a:rPr lang="el-GR" dirty="0"/>
              <a:t> και την </a:t>
            </a:r>
            <a:r>
              <a:rPr lang="el-GR" b="1" dirty="0" err="1"/>
              <a:t>υποδερμίδα</a:t>
            </a:r>
            <a:r>
              <a:rPr lang="en-US" dirty="0"/>
              <a:t>: </a:t>
            </a:r>
            <a:r>
              <a:rPr lang="en-US" dirty="0" err="1"/>
              <a:t>έν</a:t>
            </a:r>
            <a:r>
              <a:rPr lang="en-US" dirty="0"/>
              <a:t>α στρώμα υποδόριου ιστού</a:t>
            </a:r>
            <a:r>
              <a:rPr lang="el-GR" dirty="0"/>
              <a:t>.</a:t>
            </a:r>
            <a:endParaRPr lang="en-US" dirty="0"/>
          </a:p>
        </p:txBody>
      </p:sp>
      <p:pic>
        <p:nvPicPr>
          <p:cNvPr id="12" name="Εικόνα 11">
            <a:extLst>
              <a:ext uri="{FF2B5EF4-FFF2-40B4-BE49-F238E27FC236}">
                <a16:creationId xmlns:a16="http://schemas.microsoft.com/office/drawing/2014/main" id="{CCF83FD2-A010-1257-C6E1-DC19D38070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8290" y="2895600"/>
            <a:ext cx="4114800" cy="3206112"/>
          </a:xfrm>
          <a:prstGeom prst="rect">
            <a:avLst/>
          </a:prstGeom>
        </p:spPr>
      </p:pic>
      <p:pic>
        <p:nvPicPr>
          <p:cNvPr id="13" name="Εικόνα 12" descr="Εικόνα που περιέχει κείμενο, στιγμιότυπο οθόνης&#10;&#10;Περιγραφή που δημιουργήθηκε αυτόματα">
            <a:extLst>
              <a:ext uri="{FF2B5EF4-FFF2-40B4-BE49-F238E27FC236}">
                <a16:creationId xmlns:a16="http://schemas.microsoft.com/office/drawing/2014/main" id="{67CE484D-3A2E-95F0-B5AE-D3B9934974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2691558"/>
            <a:ext cx="4114800" cy="3916897"/>
          </a:xfrm>
          <a:prstGeom prst="rect">
            <a:avLst/>
          </a:prstGeom>
        </p:spPr>
      </p:pic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43FF01D9-B2A8-AB0E-C996-913D878F1C0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04762777"/>
              </p:ext>
            </p:extLst>
          </p:nvPr>
        </p:nvGraphicFramePr>
        <p:xfrm>
          <a:off x="730120" y="-1213548"/>
          <a:ext cx="10972800" cy="5562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42205253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Flowchart: Process 26">
            <a:extLst>
              <a:ext uri="{FF2B5EF4-FFF2-40B4-BE49-F238E27FC236}">
                <a16:creationId xmlns:a16="http://schemas.microsoft.com/office/drawing/2014/main" id="{EC1E6689-121B-9CDB-475C-3E66F822033E}"/>
              </a:ext>
            </a:extLst>
          </p:cNvPr>
          <p:cNvSpPr/>
          <p:nvPr/>
        </p:nvSpPr>
        <p:spPr>
          <a:xfrm>
            <a:off x="2656114" y="2385001"/>
            <a:ext cx="6912429" cy="762818"/>
          </a:xfrm>
          <a:prstGeom prst="flowChartProcess">
            <a:avLst/>
          </a:prstGeom>
          <a:solidFill>
            <a:srgbClr val="C8E7FF"/>
          </a:solidFill>
          <a:ln>
            <a:solidFill>
              <a:srgbClr val="EF91B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34121A-03A5-13CA-2574-894699396FD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191000" y="-231137"/>
            <a:ext cx="8001000" cy="3507245"/>
          </a:xfrm>
        </p:spPr>
        <p:txBody>
          <a:bodyPr/>
          <a:lstStyle/>
          <a:p>
            <a:r>
              <a:rPr lang="el-GR" dirty="0"/>
              <a:t>Η κατανομή του Η</a:t>
            </a:r>
            <a:r>
              <a:rPr lang="el-GR" sz="1200" dirty="0"/>
              <a:t>2</a:t>
            </a:r>
            <a:r>
              <a:rPr lang="el-GR" dirty="0"/>
              <a:t>Ο δεν είναι ομοιόμορφη σε όλο το πάχος του δέρματος.</a:t>
            </a:r>
          </a:p>
          <a:p>
            <a:r>
              <a:rPr lang="el-GR" dirty="0"/>
              <a:t>Η συγκέντρωση του είναι πολύ υψηλότερη στο χόριο/</a:t>
            </a:r>
            <a:r>
              <a:rPr lang="el-GR" b="1" dirty="0" err="1"/>
              <a:t>δερμίδα</a:t>
            </a:r>
            <a:r>
              <a:rPr lang="el-GR" dirty="0"/>
              <a:t> </a:t>
            </a:r>
            <a:r>
              <a:rPr lang="en-US" sz="1600" b="0" i="0" u="none" strike="noStrike" dirty="0">
                <a:solidFill>
                  <a:srgbClr val="000000"/>
                </a:solidFill>
                <a:effectLst/>
                <a:latin typeface="Trebuchet MS" panose="020B0603020202020204" pitchFamily="34" charset="0"/>
              </a:rPr>
              <a:t>⮕ </a:t>
            </a:r>
            <a:r>
              <a:rPr lang="el-GR" b="1" dirty="0"/>
              <a:t>80%</a:t>
            </a:r>
            <a:endParaRPr lang="el-GR" dirty="0"/>
          </a:p>
          <a:p>
            <a:r>
              <a:rPr lang="el-GR" dirty="0"/>
              <a:t>και μικρότερη στην </a:t>
            </a:r>
            <a:r>
              <a:rPr lang="el-GR" b="1" dirty="0">
                <a:solidFill>
                  <a:srgbClr val="EF91B1"/>
                </a:solidFill>
              </a:rPr>
              <a:t>κεράτινη στοιβάδα</a:t>
            </a:r>
            <a:r>
              <a:rPr lang="el-GR" dirty="0">
                <a:solidFill>
                  <a:srgbClr val="EF91B1"/>
                </a:solidFill>
              </a:rPr>
              <a:t> </a:t>
            </a:r>
            <a:r>
              <a:rPr lang="en-US" sz="1600" b="0" i="0" u="none" strike="noStrike" dirty="0">
                <a:solidFill>
                  <a:srgbClr val="000000"/>
                </a:solidFill>
                <a:effectLst/>
                <a:latin typeface="Trebuchet MS" panose="020B0603020202020204" pitchFamily="34" charset="0"/>
              </a:rPr>
              <a:t>⮕ </a:t>
            </a:r>
            <a:r>
              <a:rPr lang="el-GR" b="1" dirty="0"/>
              <a:t>10-16%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39AEE7D-2645-68D0-2F66-1C6B111DCB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453882" y="95294"/>
            <a:ext cx="4876800" cy="856526"/>
          </a:xfrm>
        </p:spPr>
        <p:txBody>
          <a:bodyPr/>
          <a:lstStyle/>
          <a:p>
            <a:r>
              <a:rPr lang="en-US" sz="1600" dirty="0"/>
              <a:t>KATANOMH TOY NE</a:t>
            </a:r>
            <a:r>
              <a:rPr lang="el-GR" sz="1600" dirty="0"/>
              <a:t>ΡΟΥ ΣΤΟ ΔΕΡΜΑ</a:t>
            </a:r>
            <a:endParaRPr lang="en-US" sz="1600" dirty="0"/>
          </a:p>
        </p:txBody>
      </p:sp>
      <p:sp>
        <p:nvSpPr>
          <p:cNvPr id="13" name="Arrow: Curved Right 12">
            <a:extLst>
              <a:ext uri="{FF2B5EF4-FFF2-40B4-BE49-F238E27FC236}">
                <a16:creationId xmlns:a16="http://schemas.microsoft.com/office/drawing/2014/main" id="{564F0B1B-1A36-C887-2ED2-3D4A47E55FDE}"/>
              </a:ext>
            </a:extLst>
          </p:cNvPr>
          <p:cNvSpPr/>
          <p:nvPr/>
        </p:nvSpPr>
        <p:spPr>
          <a:xfrm>
            <a:off x="2006067" y="2330630"/>
            <a:ext cx="533400" cy="594840"/>
          </a:xfrm>
          <a:prstGeom prst="curvedRightArrow">
            <a:avLst/>
          </a:prstGeom>
          <a:solidFill>
            <a:srgbClr val="EF91B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C8E7FF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39E9BE8-4352-9B71-931B-55390B75B9C1}"/>
              </a:ext>
            </a:extLst>
          </p:cNvPr>
          <p:cNvSpPr txBox="1"/>
          <p:nvPr/>
        </p:nvSpPr>
        <p:spPr>
          <a:xfrm>
            <a:off x="2690326" y="2435119"/>
            <a:ext cx="762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dirty="0"/>
              <a:t>Όταν το ποσοστό αυτό μειωθεί σε επίπεδα &lt;10% </a:t>
            </a:r>
            <a:r>
              <a:rPr lang="en-US" dirty="0"/>
              <a:t>= </a:t>
            </a:r>
            <a:r>
              <a:rPr lang="el-GR" dirty="0">
                <a:solidFill>
                  <a:srgbClr val="C00000"/>
                </a:solidFill>
              </a:rPr>
              <a:t>ΞΗΡΟΔΕΡΜΙΑ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A4D71D6-8B01-2BEE-6226-2FF04750418F}"/>
              </a:ext>
            </a:extLst>
          </p:cNvPr>
          <p:cNvSpPr txBox="1"/>
          <p:nvPr/>
        </p:nvSpPr>
        <p:spPr>
          <a:xfrm>
            <a:off x="3823988" y="2740804"/>
            <a:ext cx="51147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dirty="0" err="1"/>
              <a:t>ενω</a:t>
            </a:r>
            <a:r>
              <a:rPr lang="el-GR" dirty="0"/>
              <a:t> αύξηση αυτού &gt;16% = </a:t>
            </a:r>
            <a:r>
              <a:rPr lang="el-GR" dirty="0">
                <a:solidFill>
                  <a:srgbClr val="C00000"/>
                </a:solidFill>
              </a:rPr>
              <a:t>ΥΠΕΡΕΝΥΔΑΤΩΣΗ</a:t>
            </a:r>
            <a:endParaRPr lang="en-US" dirty="0">
              <a:solidFill>
                <a:srgbClr val="C00000"/>
              </a:solidFill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7010A992-A37D-5CA2-06E8-420B3A854E3F}"/>
              </a:ext>
            </a:extLst>
          </p:cNvPr>
          <p:cNvGrpSpPr/>
          <p:nvPr/>
        </p:nvGrpSpPr>
        <p:grpSpPr>
          <a:xfrm>
            <a:off x="6112328" y="3970537"/>
            <a:ext cx="5408457" cy="444600"/>
            <a:chOff x="0" y="97961"/>
            <a:chExt cx="4825999" cy="444600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CD5FE20A-E525-028E-196C-CF2BEA00D533}"/>
                </a:ext>
              </a:extLst>
            </p:cNvPr>
            <p:cNvSpPr/>
            <p:nvPr/>
          </p:nvSpPr>
          <p:spPr>
            <a:xfrm>
              <a:off x="0" y="97961"/>
              <a:ext cx="4825999" cy="444600"/>
            </a:xfrm>
            <a:prstGeom prst="roundRect">
              <a:avLst/>
            </a:prstGeom>
          </p:spPr>
          <p:style>
            <a:lnRef idx="0">
              <a:schemeClr val="dk2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1" name="Rectangle: Rounded Corners 4">
              <a:extLst>
                <a:ext uri="{FF2B5EF4-FFF2-40B4-BE49-F238E27FC236}">
                  <a16:creationId xmlns:a16="http://schemas.microsoft.com/office/drawing/2014/main" id="{63BC71F7-86ED-105D-72A6-4CC67598244F}"/>
                </a:ext>
              </a:extLst>
            </p:cNvPr>
            <p:cNvSpPr txBox="1"/>
            <p:nvPr/>
          </p:nvSpPr>
          <p:spPr>
            <a:xfrm>
              <a:off x="21704" y="116711"/>
              <a:ext cx="4782591" cy="40119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2390" tIns="72390" rIns="72390" bIns="72390" numCol="1" spcCol="1270" anchor="ctr" anchorCtr="0">
              <a:noAutofit/>
            </a:bodyPr>
            <a:lstStyle/>
            <a:p>
              <a:pPr marL="0" lvl="0" indent="0"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900" dirty="0"/>
                <a:t>H </a:t>
              </a:r>
              <a:r>
                <a:rPr lang="el-GR" sz="1900" dirty="0"/>
                <a:t>λ</a:t>
              </a:r>
              <a:r>
                <a:rPr lang="el-GR" sz="1900" kern="1200" dirty="0"/>
                <a:t>ειτουργική επάρκεια του δερματικού φραγμού </a:t>
              </a:r>
              <a:endParaRPr lang="en-US" sz="1900" kern="1200" dirty="0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4CFCF517-3DA1-1B93-0442-9B4F31B90047}"/>
              </a:ext>
            </a:extLst>
          </p:cNvPr>
          <p:cNvSpPr txBox="1"/>
          <p:nvPr/>
        </p:nvSpPr>
        <p:spPr>
          <a:xfrm>
            <a:off x="5892282" y="3476208"/>
            <a:ext cx="579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u="sng" dirty="0"/>
              <a:t>Κεντρικό ρόλο στη διασφάλιση </a:t>
            </a:r>
            <a:r>
              <a:rPr lang="el-GR" u="sng" dirty="0" err="1"/>
              <a:t>αυτης</a:t>
            </a:r>
            <a:r>
              <a:rPr lang="el-GR" u="sng" dirty="0"/>
              <a:t> της κατανομής</a:t>
            </a:r>
            <a:r>
              <a:rPr lang="en-US" dirty="0"/>
              <a:t>: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76AD8C9-7BAC-A7F7-6818-CB2B43DDE481}"/>
              </a:ext>
            </a:extLst>
          </p:cNvPr>
          <p:cNvSpPr txBox="1"/>
          <p:nvPr/>
        </p:nvSpPr>
        <p:spPr>
          <a:xfrm>
            <a:off x="5501952" y="4536677"/>
            <a:ext cx="618153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ctr">
              <a:buFont typeface="Wingdings" panose="05000000000000000000" pitchFamily="2" charset="2"/>
              <a:buChar char="§"/>
            </a:pPr>
            <a:r>
              <a:rPr lang="el-GR" dirty="0"/>
              <a:t>Φυσιολογική διαδικασία </a:t>
            </a:r>
            <a:r>
              <a:rPr lang="el-GR" b="1" dirty="0" err="1"/>
              <a:t>κερατινοποίησης</a:t>
            </a:r>
            <a:endParaRPr lang="el-GR" b="1" dirty="0"/>
          </a:p>
          <a:p>
            <a:pPr marL="285750" indent="-285750" algn="ctr">
              <a:buFont typeface="Wingdings" panose="05000000000000000000" pitchFamily="2" charset="2"/>
              <a:buChar char="§"/>
            </a:pPr>
            <a:r>
              <a:rPr lang="en-US" b="1" dirty="0"/>
              <a:t>NMFs</a:t>
            </a:r>
            <a:r>
              <a:rPr lang="en-US" dirty="0"/>
              <a:t>:</a:t>
            </a:r>
            <a:r>
              <a:rPr lang="el-GR" dirty="0"/>
              <a:t> Ν</a:t>
            </a:r>
            <a:r>
              <a:rPr lang="en-US" dirty="0" err="1"/>
              <a:t>atural</a:t>
            </a:r>
            <a:r>
              <a:rPr lang="en-US" dirty="0"/>
              <a:t> Moisturizing Factors</a:t>
            </a:r>
          </a:p>
          <a:p>
            <a:pPr marL="285750" indent="-285750" algn="ctr">
              <a:buFont typeface="Wingdings" panose="05000000000000000000" pitchFamily="2" charset="2"/>
              <a:buChar char="§"/>
            </a:pPr>
            <a:r>
              <a:rPr lang="el-GR" b="1" dirty="0"/>
              <a:t>Διάταξη </a:t>
            </a:r>
            <a:r>
              <a:rPr lang="el-GR" b="1" dirty="0" err="1"/>
              <a:t>λιπιδικού</a:t>
            </a:r>
            <a:r>
              <a:rPr lang="el-GR" dirty="0"/>
              <a:t> φραγμού της κεράτινης στοιβάδας</a:t>
            </a:r>
            <a:endParaRPr lang="en-US" dirty="0"/>
          </a:p>
        </p:txBody>
      </p:sp>
      <p:pic>
        <p:nvPicPr>
          <p:cNvPr id="24" name="Picture 23" descr="Diagram of cell membrane with black dots and white text&#10;&#10;Description automatically generated">
            <a:extLst>
              <a:ext uri="{FF2B5EF4-FFF2-40B4-BE49-F238E27FC236}">
                <a16:creationId xmlns:a16="http://schemas.microsoft.com/office/drawing/2014/main" id="{5C63036A-1FB4-A66B-9EBE-F50DE7EA6D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518" y="3386219"/>
            <a:ext cx="4411874" cy="32223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26624003-2A49-9B08-223A-DF5F9C357989}"/>
              </a:ext>
            </a:extLst>
          </p:cNvPr>
          <p:cNvSpPr txBox="1"/>
          <p:nvPr/>
        </p:nvSpPr>
        <p:spPr>
          <a:xfrm>
            <a:off x="228600" y="6561727"/>
            <a:ext cx="600035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l-GR" sz="1100" dirty="0">
                <a:solidFill>
                  <a:srgbClr val="EFA7C0"/>
                </a:solidFill>
              </a:rPr>
              <a:t>Πηγή</a:t>
            </a:r>
            <a:r>
              <a:rPr lang="en-US" sz="1100" dirty="0">
                <a:solidFill>
                  <a:srgbClr val="EFA7C0"/>
                </a:solidFill>
              </a:rPr>
              <a:t>: https://dermavidualsny.com/what-is-the-natural-moisturizing-factor-nmf/</a:t>
            </a:r>
          </a:p>
        </p:txBody>
      </p:sp>
    </p:spTree>
    <p:extLst>
      <p:ext uri="{BB962C8B-B14F-4D97-AF65-F5344CB8AC3E}">
        <p14:creationId xmlns:p14="http://schemas.microsoft.com/office/powerpoint/2010/main" val="17882900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le 38">
            <a:extLst>
              <a:ext uri="{FF2B5EF4-FFF2-40B4-BE49-F238E27FC236}">
                <a16:creationId xmlns:a16="http://schemas.microsoft.com/office/drawing/2014/main" id="{62818BBA-75E2-3A8F-2D47-BEF3735CEE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0" y="152400"/>
            <a:ext cx="1217611" cy="685800"/>
          </a:xfrm>
        </p:spPr>
        <p:txBody>
          <a:bodyPr/>
          <a:lstStyle/>
          <a:p>
            <a:r>
              <a:rPr lang="en-US" dirty="0"/>
              <a:t>NMF</a:t>
            </a:r>
          </a:p>
        </p:txBody>
      </p:sp>
      <p:pic>
        <p:nvPicPr>
          <p:cNvPr id="12" name="Picture Placeholder 11" descr="A diagram of a structure&#10;&#10;Description automatically generated">
            <a:extLst>
              <a:ext uri="{FF2B5EF4-FFF2-40B4-BE49-F238E27FC236}">
                <a16:creationId xmlns:a16="http://schemas.microsoft.com/office/drawing/2014/main" id="{1DB8CA15-FC2E-DC4E-640B-F5D0243B211F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/>
          <a:stretch/>
        </p:blipFill>
        <p:spPr>
          <a:xfrm>
            <a:off x="381000" y="1483472"/>
            <a:ext cx="5813350" cy="302411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558376-8F70-35C8-21AE-171DD28A46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36950" y="626946"/>
            <a:ext cx="4114800" cy="856526"/>
          </a:xfrm>
        </p:spPr>
        <p:txBody>
          <a:bodyPr/>
          <a:lstStyle/>
          <a:p>
            <a:r>
              <a:rPr lang="el-GR" sz="1600" dirty="0"/>
              <a:t>Φυσικοί Ενυδατικοί Παράγοντες</a:t>
            </a:r>
            <a:endParaRPr lang="en-US" sz="160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EA372E-4EB3-1E70-8594-1B3E4B26F9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C13DFC19-3320-84D3-CA75-40B6F45001F3}"/>
              </a:ext>
            </a:extLst>
          </p:cNvPr>
          <p:cNvSpPr txBox="1"/>
          <p:nvPr/>
        </p:nvSpPr>
        <p:spPr>
          <a:xfrm>
            <a:off x="204686" y="4974418"/>
            <a:ext cx="82566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000" dirty="0">
                <a:solidFill>
                  <a:srgbClr val="28ACAD"/>
                </a:solidFill>
              </a:rPr>
              <a:t>ΠΡΟΣΕΛΚΥΟΥΝ, ΣΥΓΚΡΑΤΟΥΝ ΥΓΡΑΣΙΑ ΣΤΟ ΔΕΡΜΑ</a:t>
            </a:r>
            <a:endParaRPr lang="en-US" sz="2000" dirty="0">
              <a:solidFill>
                <a:srgbClr val="28ACAD"/>
              </a:solidFill>
            </a:endParaRPr>
          </a:p>
        </p:txBody>
      </p:sp>
      <p:pic>
        <p:nvPicPr>
          <p:cNvPr id="48" name="Picture 47" descr="A diagram of a structure&#10;&#10;Description automatically generated">
            <a:extLst>
              <a:ext uri="{FF2B5EF4-FFF2-40B4-BE49-F238E27FC236}">
                <a16:creationId xmlns:a16="http://schemas.microsoft.com/office/drawing/2014/main" id="{E93FB78D-F44F-5F7D-475F-1CD6BD0CCB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4753" y="3603001"/>
            <a:ext cx="3216904" cy="303453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aphicFrame>
        <p:nvGraphicFramePr>
          <p:cNvPr id="51" name="Diagram 50">
            <a:extLst>
              <a:ext uri="{FF2B5EF4-FFF2-40B4-BE49-F238E27FC236}">
                <a16:creationId xmlns:a16="http://schemas.microsoft.com/office/drawing/2014/main" id="{1FE5DA08-1568-A795-C929-F7314159DE9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23755989"/>
              </p:ext>
            </p:extLst>
          </p:nvPr>
        </p:nvGraphicFramePr>
        <p:xfrm>
          <a:off x="6447335" y="1483472"/>
          <a:ext cx="5667670" cy="20076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52" name="Graphic 11" descr="Water with solid fill">
            <a:extLst>
              <a:ext uri="{FF2B5EF4-FFF2-40B4-BE49-F238E27FC236}">
                <a16:creationId xmlns:a16="http://schemas.microsoft.com/office/drawing/2014/main" id="{BAE4CEED-7BC0-910B-BEC0-CB8C6B86882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2805761" y="5338896"/>
            <a:ext cx="481914" cy="471617"/>
          </a:xfrm>
          <a:prstGeom prst="rect">
            <a:avLst/>
          </a:prstGeom>
        </p:spPr>
      </p:pic>
      <p:sp>
        <p:nvSpPr>
          <p:cNvPr id="54" name="TextBox 53">
            <a:extLst>
              <a:ext uri="{FF2B5EF4-FFF2-40B4-BE49-F238E27FC236}">
                <a16:creationId xmlns:a16="http://schemas.microsoft.com/office/drawing/2014/main" id="{D39E984B-C999-1484-FC06-BB2E274CCF31}"/>
              </a:ext>
            </a:extLst>
          </p:cNvPr>
          <p:cNvSpPr txBox="1"/>
          <p:nvPr/>
        </p:nvSpPr>
        <p:spPr>
          <a:xfrm>
            <a:off x="101734" y="5821880"/>
            <a:ext cx="60975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l-GR" dirty="0">
                <a:solidFill>
                  <a:srgbClr val="28ACAD"/>
                </a:solidFill>
              </a:rPr>
              <a:t>Διατηρούν την ΥΓΕΙΑ του φραγμού</a:t>
            </a:r>
            <a:endParaRPr lang="en-US" dirty="0">
              <a:solidFill>
                <a:srgbClr val="28ACA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03153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 descr="A diagram of a protein&#10;&#10;Description automatically generated">
            <a:extLst>
              <a:ext uri="{FF2B5EF4-FFF2-40B4-BE49-F238E27FC236}">
                <a16:creationId xmlns:a16="http://schemas.microsoft.com/office/drawing/2014/main" id="{A888D724-BF8E-A91F-90EA-D6452277651E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/>
          <a:stretch>
            <a:fillRect/>
          </a:stretch>
        </p:blipFill>
        <p:spPr>
          <a:xfrm>
            <a:off x="228600" y="611155"/>
            <a:ext cx="5410200" cy="35211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97CEC1D5-87CD-54D8-7B6F-19976D3D44F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83297904"/>
              </p:ext>
            </p:extLst>
          </p:nvPr>
        </p:nvGraphicFramePr>
        <p:xfrm>
          <a:off x="5943600" y="-529903"/>
          <a:ext cx="5715000" cy="5410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0C9116-1110-CB25-980A-7C2526FDAB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t>6</a:t>
            </a:fld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FFA4391-1890-F7C1-7E24-162B62D3774C}"/>
              </a:ext>
            </a:extLst>
          </p:cNvPr>
          <p:cNvSpPr txBox="1"/>
          <p:nvPr/>
        </p:nvSpPr>
        <p:spPr>
          <a:xfrm>
            <a:off x="6934200" y="611155"/>
            <a:ext cx="3581400" cy="369332"/>
          </a:xfrm>
          <a:prstGeom prst="rect">
            <a:avLst/>
          </a:prstGeom>
          <a:solidFill>
            <a:srgbClr val="FCB9E5"/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l-GR" dirty="0"/>
              <a:t>Διαδικασία παραγωγής των NMF</a:t>
            </a:r>
            <a:endParaRPr lang="en-US" dirty="0"/>
          </a:p>
        </p:txBody>
      </p:sp>
      <p:sp>
        <p:nvSpPr>
          <p:cNvPr id="14" name="Arrow: Curved Left 13">
            <a:extLst>
              <a:ext uri="{FF2B5EF4-FFF2-40B4-BE49-F238E27FC236}">
                <a16:creationId xmlns:a16="http://schemas.microsoft.com/office/drawing/2014/main" id="{91793BBC-E9F9-0705-747C-8A1B3B79A3F1}"/>
              </a:ext>
            </a:extLst>
          </p:cNvPr>
          <p:cNvSpPr/>
          <p:nvPr/>
        </p:nvSpPr>
        <p:spPr>
          <a:xfrm>
            <a:off x="10963767" y="3555091"/>
            <a:ext cx="797767" cy="1297583"/>
          </a:xfrm>
          <a:prstGeom prst="curvedLeftArrow">
            <a:avLst/>
          </a:prstGeom>
          <a:solidFill>
            <a:srgbClr val="FCB9E5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16" name="Picture 15" descr="A pie chart with different colored circles&#10;&#10;Description automatically generated">
            <a:extLst>
              <a:ext uri="{FF2B5EF4-FFF2-40B4-BE49-F238E27FC236}">
                <a16:creationId xmlns:a16="http://schemas.microsoft.com/office/drawing/2014/main" id="{7AB6CB9E-1160-91AF-8EE6-2C986BB0685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056201" y="3411607"/>
            <a:ext cx="3755166" cy="33156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644960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 descr="A diagram of skin layers&#10;&#10;Description automatically generated">
            <a:extLst>
              <a:ext uri="{FF2B5EF4-FFF2-40B4-BE49-F238E27FC236}">
                <a16:creationId xmlns:a16="http://schemas.microsoft.com/office/drawing/2014/main" id="{F12EFDE2-07CB-AF4D-47B1-4C96B1A4D897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1256911" y="565784"/>
            <a:ext cx="6019800" cy="58353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3F8560-D9CF-4CA7-D60C-C3294A65C8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t>7</a:t>
            </a:fld>
            <a:endParaRPr lang="en-US" dirty="0"/>
          </a:p>
        </p:txBody>
      </p:sp>
      <p:graphicFrame>
        <p:nvGraphicFramePr>
          <p:cNvPr id="9" name="Diagram 8">
            <a:extLst>
              <a:ext uri="{FF2B5EF4-FFF2-40B4-BE49-F238E27FC236}">
                <a16:creationId xmlns:a16="http://schemas.microsoft.com/office/drawing/2014/main" id="{98FEFCFB-33E4-8AAB-656B-1B48F6799F0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22871881"/>
              </p:ext>
            </p:extLst>
          </p:nvPr>
        </p:nvGraphicFramePr>
        <p:xfrm>
          <a:off x="7543800" y="1055014"/>
          <a:ext cx="4381889" cy="9233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DA992DB4-F9CD-F338-5996-96F754DB7287}"/>
              </a:ext>
            </a:extLst>
          </p:cNvPr>
          <p:cNvSpPr txBox="1"/>
          <p:nvPr/>
        </p:nvSpPr>
        <p:spPr>
          <a:xfrm>
            <a:off x="8382000" y="1978344"/>
            <a:ext cx="411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i="1" dirty="0"/>
              <a:t>Π.χ. </a:t>
            </a:r>
            <a:r>
              <a:rPr lang="el-GR" i="1" dirty="0" err="1"/>
              <a:t>Υαλουρονικό</a:t>
            </a:r>
            <a:r>
              <a:rPr lang="el-GR" i="1" dirty="0"/>
              <a:t> οξύ </a:t>
            </a:r>
            <a:endParaRPr lang="en-US" i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A56D243-6944-9227-2C3A-4DE933151F8D}"/>
              </a:ext>
            </a:extLst>
          </p:cNvPr>
          <p:cNvSpPr txBox="1"/>
          <p:nvPr/>
        </p:nvSpPr>
        <p:spPr>
          <a:xfrm>
            <a:off x="1250691" y="6194270"/>
            <a:ext cx="792402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l-GR" sz="1050" dirty="0">
                <a:solidFill>
                  <a:srgbClr val="DC9B99"/>
                </a:solidFill>
              </a:rPr>
              <a:t>Πηγή</a:t>
            </a:r>
            <a:r>
              <a:rPr lang="en-US" sz="1050" dirty="0">
                <a:solidFill>
                  <a:srgbClr val="DC9B99"/>
                </a:solidFill>
              </a:rPr>
              <a:t>: https://www.gowinglife.com/its-all-downhill-from-here-wrinkles/</a:t>
            </a:r>
          </a:p>
        </p:txBody>
      </p:sp>
    </p:spTree>
    <p:extLst>
      <p:ext uri="{BB962C8B-B14F-4D97-AF65-F5344CB8AC3E}">
        <p14:creationId xmlns:p14="http://schemas.microsoft.com/office/powerpoint/2010/main" val="29756837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2A5BA0-8992-1755-DA64-21A14F9EE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00600" y="-92227"/>
            <a:ext cx="2287524" cy="1292352"/>
          </a:xfrm>
        </p:spPr>
        <p:txBody>
          <a:bodyPr/>
          <a:lstStyle/>
          <a:p>
            <a:r>
              <a:rPr lang="en-US" dirty="0"/>
              <a:t>TEWL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B0F7DF7-3204-12D3-AE3F-3F174DFC57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t>8</a:t>
            </a:fld>
            <a:endParaRPr lang="en-US" dirty="0"/>
          </a:p>
        </p:txBody>
      </p:sp>
      <p:pic>
        <p:nvPicPr>
          <p:cNvPr id="11" name="Content Placeholder 10" descr="A diagram of a layer of skin&#10;&#10;Description automatically generated">
            <a:extLst>
              <a:ext uri="{FF2B5EF4-FFF2-40B4-BE49-F238E27FC236}">
                <a16:creationId xmlns:a16="http://schemas.microsoft.com/office/drawing/2014/main" id="{36BC38E7-B444-EDC3-DA4C-646B300CB8CF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685800" y="2336460"/>
            <a:ext cx="6459936" cy="23473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D6448704-D063-4A47-FB91-BBDB032B6067}"/>
              </a:ext>
            </a:extLst>
          </p:cNvPr>
          <p:cNvSpPr txBox="1"/>
          <p:nvPr/>
        </p:nvSpPr>
        <p:spPr>
          <a:xfrm>
            <a:off x="381000" y="1250851"/>
            <a:ext cx="11353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dirty="0"/>
              <a:t>Είναι </a:t>
            </a:r>
            <a:r>
              <a:rPr lang="el-GR" dirty="0" err="1"/>
              <a:t>ενας</a:t>
            </a:r>
            <a:r>
              <a:rPr lang="el-GR" dirty="0"/>
              <a:t> </a:t>
            </a:r>
            <a:r>
              <a:rPr lang="el-GR" b="1" dirty="0"/>
              <a:t>φυσιολογικός μηχανισμός </a:t>
            </a:r>
            <a:r>
              <a:rPr lang="el-GR" dirty="0"/>
              <a:t>που λαμβάνει χώρα σε όλα τα είδη δέρματος , κατά τον οποίο το Η</a:t>
            </a:r>
            <a:r>
              <a:rPr lang="el-GR" sz="1400" dirty="0"/>
              <a:t>2</a:t>
            </a:r>
            <a:r>
              <a:rPr lang="el-GR" dirty="0"/>
              <a:t>Ο διαφεύγει μέσω μιας διαδικασίας διάχυσης από τα βαθύτερα στρώματα προς την επιφάνεια του δέρματος - κεράτινη στοιβάδα και εξατμίζεται. 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5FD7157-A7F4-3E93-9274-3E56D35D7200}"/>
              </a:ext>
            </a:extLst>
          </p:cNvPr>
          <p:cNvSpPr txBox="1"/>
          <p:nvPr/>
        </p:nvSpPr>
        <p:spPr>
          <a:xfrm>
            <a:off x="7239000" y="2915386"/>
            <a:ext cx="4800600" cy="120032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l-GR" dirty="0"/>
              <a:t>Η ποιοτική λειτουργία του φραγμού της κεράτινης στοιβάδας διασφαλίζει τον περιορισμό </a:t>
            </a:r>
            <a:r>
              <a:rPr lang="el-GR" dirty="0" err="1"/>
              <a:t>απώλειων</a:t>
            </a:r>
            <a:r>
              <a:rPr lang="el-GR" dirty="0"/>
              <a:t> ύδατος και διείσδυσης </a:t>
            </a:r>
            <a:r>
              <a:rPr lang="el-GR" dirty="0" err="1"/>
              <a:t>ξενοβιοτικών</a:t>
            </a:r>
            <a:r>
              <a:rPr lang="el-GR" dirty="0"/>
              <a:t> ουσιών</a:t>
            </a:r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A461535-2007-3EA1-363A-781FB5852C8B}"/>
              </a:ext>
            </a:extLst>
          </p:cNvPr>
          <p:cNvSpPr txBox="1"/>
          <p:nvPr/>
        </p:nvSpPr>
        <p:spPr>
          <a:xfrm>
            <a:off x="685800" y="4820325"/>
            <a:ext cx="10744200" cy="175432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l-GR" dirty="0"/>
              <a:t>Μέτρηση</a:t>
            </a:r>
            <a:r>
              <a:rPr lang="en-US" dirty="0"/>
              <a:t> TEWL</a:t>
            </a:r>
            <a:r>
              <a:rPr lang="el-GR" dirty="0"/>
              <a:t> για την </a:t>
            </a:r>
            <a:r>
              <a:rPr lang="el-GR" dirty="0" err="1"/>
              <a:t>εκτίμιση</a:t>
            </a:r>
            <a:r>
              <a:rPr lang="el-GR" dirty="0"/>
              <a:t> επαρκούς λειτουργίας του φραγμού</a:t>
            </a:r>
            <a:r>
              <a:rPr lang="en-US" dirty="0"/>
              <a:t>: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l-GR" u="sng" dirty="0"/>
              <a:t>Τ</a:t>
            </a:r>
            <a:r>
              <a:rPr lang="en-US" u="sng" dirty="0" err="1"/>
              <a:t>ewameter</a:t>
            </a:r>
            <a:r>
              <a:rPr lang="en-US" u="sng" dirty="0"/>
              <a:t> </a:t>
            </a:r>
            <a:r>
              <a:rPr lang="el-GR" dirty="0"/>
              <a:t>μέτρηση της εξάτμισης του νερού </a:t>
            </a:r>
            <a:r>
              <a:rPr lang="el-GR" dirty="0" err="1"/>
              <a:t>ανα</a:t>
            </a:r>
            <a:r>
              <a:rPr lang="el-GR" dirty="0"/>
              <a:t> μονάδα επιφάνειας </a:t>
            </a:r>
            <a:r>
              <a:rPr lang="el-GR" dirty="0" err="1"/>
              <a:t>μετα</a:t>
            </a:r>
            <a:r>
              <a:rPr lang="el-GR" dirty="0"/>
              <a:t> από επαφή ειδικού αγωγού στο δέρμα</a:t>
            </a:r>
            <a:r>
              <a:rPr lang="en-US" dirty="0"/>
              <a:t> (probe)</a:t>
            </a:r>
            <a:endParaRPr lang="el-GR" dirty="0"/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u="sng" dirty="0"/>
              <a:t>Laser Doppler </a:t>
            </a:r>
            <a:r>
              <a:rPr lang="el-GR" u="sng" dirty="0"/>
              <a:t>ροόμετρο</a:t>
            </a:r>
            <a:r>
              <a:rPr lang="en-US" dirty="0"/>
              <a:t> </a:t>
            </a:r>
            <a:r>
              <a:rPr lang="el-GR" dirty="0"/>
              <a:t>μέτρηση της </a:t>
            </a:r>
            <a:r>
              <a:rPr lang="el-GR" dirty="0" err="1"/>
              <a:t>μικροκυκλοφορίας</a:t>
            </a:r>
            <a:r>
              <a:rPr lang="el-GR" dirty="0"/>
              <a:t> του αίματος στο δέρμα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u="sng" dirty="0"/>
              <a:t>MRI (</a:t>
            </a:r>
            <a:r>
              <a:rPr lang="el-GR" u="sng" dirty="0"/>
              <a:t>Μαγνητική Τομογραφία) </a:t>
            </a:r>
            <a:r>
              <a:rPr lang="el-GR" dirty="0"/>
              <a:t>"χαρτογράφηση" θέσης και κίνησης των μορίων νερού ακόμα και σε βαθύτερα στρώματα του δέρματος</a:t>
            </a:r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DA48EED-01D6-DA7D-D096-E64AD5897250}"/>
              </a:ext>
            </a:extLst>
          </p:cNvPr>
          <p:cNvSpPr txBox="1"/>
          <p:nvPr/>
        </p:nvSpPr>
        <p:spPr>
          <a:xfrm>
            <a:off x="4051036" y="881519"/>
            <a:ext cx="37866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dirty="0" err="1"/>
              <a:t>Διαδερμική</a:t>
            </a:r>
            <a:r>
              <a:rPr lang="el-GR" dirty="0"/>
              <a:t>/Άδηλη Απώλεια Ύδατος</a:t>
            </a:r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F1B7F9C-C582-570B-4B61-D08C061142C4}"/>
              </a:ext>
            </a:extLst>
          </p:cNvPr>
          <p:cNvSpPr/>
          <p:nvPr/>
        </p:nvSpPr>
        <p:spPr>
          <a:xfrm rot="16200000">
            <a:off x="-2246838" y="4045133"/>
            <a:ext cx="5016896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b="1" cap="none" spc="0" dirty="0" err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Transepidermal</a:t>
            </a:r>
            <a:r>
              <a:rPr lang="en-US" sz="2800" b="1" cap="none" spc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 Water Loss</a:t>
            </a:r>
          </a:p>
        </p:txBody>
      </p:sp>
    </p:spTree>
    <p:extLst>
      <p:ext uri="{BB962C8B-B14F-4D97-AF65-F5344CB8AC3E}">
        <p14:creationId xmlns:p14="http://schemas.microsoft.com/office/powerpoint/2010/main" val="10754924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F4F6E0BC-6386-12BD-0D64-355980DCEF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0600" y="-374372"/>
            <a:ext cx="3932237" cy="1600200"/>
          </a:xfrm>
        </p:spPr>
        <p:txBody>
          <a:bodyPr/>
          <a:lstStyle/>
          <a:p>
            <a:r>
              <a:rPr lang="en-US" dirty="0"/>
              <a:t>TEWAMETER</a:t>
            </a:r>
          </a:p>
        </p:txBody>
      </p:sp>
      <p:pic>
        <p:nvPicPr>
          <p:cNvPr id="7" name="Content Placeholder 6" descr="A close-up of a white box&#10;&#10;Description automatically generated">
            <a:extLst>
              <a:ext uri="{FF2B5EF4-FFF2-40B4-BE49-F238E27FC236}">
                <a16:creationId xmlns:a16="http://schemas.microsoft.com/office/drawing/2014/main" id="{42B3F201-D8C1-3448-4134-F178209F001D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/>
          <a:stretch/>
        </p:blipFill>
        <p:spPr>
          <a:xfrm>
            <a:off x="5257800" y="304800"/>
            <a:ext cx="6400800" cy="27965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52579B9-4662-0D31-78F0-214A2C4CA6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t>9</a:t>
            </a:fld>
            <a:endParaRPr lang="en-US" dirty="0"/>
          </a:p>
        </p:txBody>
      </p:sp>
      <p:pic>
        <p:nvPicPr>
          <p:cNvPr id="11" name="Picture 10" descr="A person using a device to check their pulse&#10;&#10;Description automatically generated">
            <a:extLst>
              <a:ext uri="{FF2B5EF4-FFF2-40B4-BE49-F238E27FC236}">
                <a16:creationId xmlns:a16="http://schemas.microsoft.com/office/drawing/2014/main" id="{35DAE41F-EE75-C834-313A-791A2E1F98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3284435"/>
            <a:ext cx="5257800" cy="31478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BE2AFDAE-C037-DD93-3DE0-A022EAEF5F54}"/>
              </a:ext>
            </a:extLst>
          </p:cNvPr>
          <p:cNvSpPr txBox="1"/>
          <p:nvPr/>
        </p:nvSpPr>
        <p:spPr>
          <a:xfrm>
            <a:off x="402771" y="1446203"/>
            <a:ext cx="4572000" cy="120032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l-GR" dirty="0"/>
              <a:t>Έμμεση μέτρηση απώλειας Η</a:t>
            </a:r>
            <a:r>
              <a:rPr lang="el-GR" sz="1200" dirty="0"/>
              <a:t>2</a:t>
            </a:r>
            <a:r>
              <a:rPr lang="el-GR" dirty="0"/>
              <a:t>Ο </a:t>
            </a:r>
            <a:r>
              <a:rPr lang="el-GR" dirty="0" err="1"/>
              <a:t>απο</a:t>
            </a:r>
            <a:r>
              <a:rPr lang="en-US" dirty="0"/>
              <a:t> </a:t>
            </a:r>
            <a:r>
              <a:rPr lang="el-GR" b="0" i="0" dirty="0">
                <a:solidFill>
                  <a:srgbClr val="000000"/>
                </a:solidFill>
                <a:effectLst/>
              </a:rPr>
              <a:t>δύο ζεύγη αισθητήρων θερμοκρασίας και σχετικής υγρασίας και ανάλυση από μικροεπεξεργαστή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74371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Droplet">
      <a:dk1>
        <a:srgbClr val="000000"/>
      </a:dk1>
      <a:lt1>
        <a:srgbClr val="FFFFFF"/>
      </a:lt1>
      <a:dk2>
        <a:srgbClr val="0065A8"/>
      </a:dk2>
      <a:lt2>
        <a:srgbClr val="E7E6E6"/>
      </a:lt2>
      <a:accent1>
        <a:srgbClr val="FDCFFD"/>
      </a:accent1>
      <a:accent2>
        <a:srgbClr val="B6DFFF"/>
      </a:accent2>
      <a:accent3>
        <a:srgbClr val="8AE3A8"/>
      </a:accent3>
      <a:accent4>
        <a:srgbClr val="A69BFB"/>
      </a:accent4>
      <a:accent5>
        <a:srgbClr val="B5C3FF"/>
      </a:accent5>
      <a:accent6>
        <a:srgbClr val="73E9C4"/>
      </a:accent6>
      <a:hlink>
        <a:srgbClr val="0563C1"/>
      </a:hlink>
      <a:folHlink>
        <a:srgbClr val="954F72"/>
      </a:folHlink>
    </a:clrScheme>
    <a:fontScheme name="Custom 2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-Design-TM34316244_Win32_SD_v9" id="{4C371580-6163-46D2-96AA-0DCC330A1B9A}" vid="{FC8D8AFF-D381-4C29-B9DC-A81BA0CD1B3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Image xmlns="71af3243-3dd4-4a8d-8c0d-dd76da1f02a5">
      <Url xsi:nil="true"/>
      <Description xsi:nil="true"/>
    </Image>
    <Status xmlns="71af3243-3dd4-4a8d-8c0d-dd76da1f02a5">Not started</Status>
    <Background xmlns="71af3243-3dd4-4a8d-8c0d-dd76da1f02a5">false</Background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 xsi:nil="true"/>
    <MediaServiceKeyPoints xmlns="71af3243-3dd4-4a8d-8c0d-dd76da1f02a5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24" ma:contentTypeDescription="Create a new document." ma:contentTypeScope="" ma:versionID="2d714a3296df14eba7a100bb665443ca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49549bf45bfbbfb6cffed527380e77e1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Status" minOccurs="0"/>
                <xsd:element ref="ns2:Image" minOccurs="0"/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1:_ip_UnifiedCompliancePolicyProperties" minOccurs="0"/>
                <xsd:element ref="ns1:_ip_UnifiedCompliancePolicyUIAction" minOccurs="0"/>
                <xsd:element ref="ns4:TaxCatchAll" minOccurs="0"/>
                <xsd:element ref="ns2:ImageTagsTaxHTField" minOccurs="0"/>
                <xsd:element ref="ns2:MediaServiceLocation" minOccurs="0"/>
                <xsd:element ref="ns2:MediaLengthInSeconds" minOccurs="0"/>
                <xsd:element ref="ns2:Backgroun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 ma:readOnly="false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 ma:readOnly="fals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Status" ma:index="2" nillable="true" ma:displayName="Status" ma:default="Not started" ma:format="Dropdown" ma:internalName="Status" ma:readOnly="false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3" nillable="true" ma:displayName="Image" ma:format="Image" ma:internalName="Image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hidden="true" ma:internalName="MediaServiceOCR" ma:readOnly="true">
      <xsd:simpleType>
        <xsd:restriction base="dms:Note"/>
      </xsd:simpleType>
    </xsd:element>
    <xsd:element name="MediaServiceAutoTags" ma:index="11" nillable="true" ma:displayName="MediaServiceAutoTags" ma:hidden="true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hidden="true" ma:internalName="MediaServiceKeyPoints" ma:readOnly="false">
      <xsd:simpleType>
        <xsd:restriction base="dms:Note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6" nillable="true" ma:displayName="Location" ma:hidden="true" ma:internalName="MediaServiceLocation" ma:readOnly="true">
      <xsd:simpleType>
        <xsd:restriction base="dms:Text"/>
      </xsd:simpleType>
    </xsd:element>
    <xsd:element name="MediaLengthInSeconds" ma:index="27" nillable="true" ma:displayName="MediaLengthInSeconds" ma:hidden="true" ma:internalName="MediaLengthInSeconds" ma:readOnly="true">
      <xsd:simpleType>
        <xsd:restriction base="dms:Unknown"/>
      </xsd:simpleType>
    </xsd:element>
    <xsd:element name="Background" ma:index="28" nillable="true" ma:displayName="Background" ma:default="0" ma:format="Dropdown" ma:internalName="Background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hidden="true" ma:internalName="SharedWithDetail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readOnly="false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421B937-7172-47A3-B8EF-010B04CBBB9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14FA603-F875-4A03-93C9-402691CFAD8E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71af3243-3dd4-4a8d-8c0d-dd76da1f02a5"/>
    <ds:schemaRef ds:uri="230e9df3-be65-4c73-a93b-d1236ebd677e"/>
  </ds:schemaRefs>
</ds:datastoreItem>
</file>

<file path=customXml/itemProps3.xml><?xml version="1.0" encoding="utf-8"?>
<ds:datastoreItem xmlns:ds="http://schemas.openxmlformats.org/officeDocument/2006/customXml" ds:itemID="{6BCCC5ED-FDC5-47FC-8E7E-D334979F148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/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1603</TotalTime>
  <Words>2053</Words>
  <Application>Microsoft Office PowerPoint</Application>
  <PresentationFormat>Widescreen</PresentationFormat>
  <Paragraphs>149</Paragraphs>
  <Slides>19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6" baseType="lpstr">
      <vt:lpstr>Arial</vt:lpstr>
      <vt:lpstr>Calibri</vt:lpstr>
      <vt:lpstr>Helvetica Neue</vt:lpstr>
      <vt:lpstr>Segoe UI Symbol</vt:lpstr>
      <vt:lpstr>Trebuchet MS</vt:lpstr>
      <vt:lpstr>Wingdings</vt:lpstr>
      <vt:lpstr>Office Theme</vt:lpstr>
      <vt:lpstr>ΕΝΥΔΑΤΩΣΗ ΚΑΙ ΥΓΕΙΑ ΔΕΡΜΑΤΟς</vt:lpstr>
      <vt:lpstr>PowerPoint Presentation</vt:lpstr>
      <vt:lpstr>PowerPoint Presentation</vt:lpstr>
      <vt:lpstr>PowerPoint Presentation</vt:lpstr>
      <vt:lpstr>NMF</vt:lpstr>
      <vt:lpstr>PowerPoint Presentation</vt:lpstr>
      <vt:lpstr>PowerPoint Presentation</vt:lpstr>
      <vt:lpstr>TEWL</vt:lpstr>
      <vt:lpstr>TEWAMETER</vt:lpstr>
      <vt:lpstr>Παραγοντες που χρησιμοποιουνται για την ‘’ενυδατωση’’ του δερματος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Σας Eυχαριστουμε για την προσοχη σας ! </vt:lpstr>
      <vt:lpstr>ΒΙΒΛΙΟΓΡΑΦΙΑ</vt:lpstr>
      <vt:lpstr>BIBΛIΟΓΡΑΦΙΑ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ΕΝΥΔΑΤΩΣΗ ΚΑΙ ΥΓΕΙΑ ΔΕΡΜΑΤΟς</dc:title>
  <dc:creator>viva dbdbc</dc:creator>
  <cp:lastModifiedBy>viva dbdbc</cp:lastModifiedBy>
  <cp:revision>992</cp:revision>
  <dcterms:created xsi:type="dcterms:W3CDTF">2025-01-05T15:35:43Z</dcterms:created>
  <dcterms:modified xsi:type="dcterms:W3CDTF">2025-01-10T02:52:06Z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